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embeddedFontLst>
    <p:embeddedFont>
      <p:font typeface="Cambria" panose="02040503050406030204" pitchFamily="18" charset="0"/>
      <p:regular r:id="rId24"/>
      <p:bold r:id="rId25"/>
      <p:italic r:id="rId26"/>
      <p:boldItalic r:id="rId27"/>
    </p:embeddedFont>
    <p:embeddedFont>
      <p:font typeface="Lato" panose="020F0502020204030203" pitchFamily="34" charset="0"/>
      <p:regular r:id="rId28"/>
      <p:bold r:id="rId29"/>
      <p:italic r:id="rId30"/>
      <p:boldItalic r:id="rId31"/>
    </p:embeddedFont>
    <p:embeddedFont>
      <p:font typeface="Lexend" panose="020B0604020202020204" charset="0"/>
      <p:regular r:id="rId32"/>
      <p:bold r:id="rId33"/>
    </p:embeddedFont>
    <p:embeddedFont>
      <p:font typeface="Lexend ExtraLight" panose="020B0604020202020204" charset="0"/>
      <p:regular r:id="rId34"/>
      <p:bold r:id="rId35"/>
    </p:embeddedFont>
    <p:embeddedFont>
      <p:font typeface="Lexend Light" panose="020B0604020202020204" charset="0"/>
      <p:regular r:id="rId36"/>
      <p:bold r:id="rId37"/>
    </p:embeddedFont>
    <p:embeddedFont>
      <p:font typeface="Poppins" panose="00000500000000000000" pitchFamily="2" charset="0"/>
      <p:regular r:id="rId38"/>
      <p:bold r:id="rId39"/>
      <p:italic r:id="rId40"/>
      <p:boldItalic r:id="rId41"/>
    </p:embeddedFont>
    <p:embeddedFont>
      <p:font typeface="Poppins Light" panose="00000400000000000000" pitchFamily="2" charset="0"/>
      <p:regular r:id="rId42"/>
      <p:bold r:id="rId43"/>
      <p:italic r:id="rId44"/>
      <p:boldItalic r:id="rId45"/>
    </p:embeddedFont>
    <p:embeddedFont>
      <p:font typeface="Roboto Mono" panose="020B060402020202020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944">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ane Xu" initials="" lastIdx="3" clrIdx="0"/>
  <p:cmAuthor id="1" name="Elena Kalodner-Martin"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D10DB34-9A49-4B88-A9C6-EA4DEE1D32F4}">
  <a:tblStyle styleId="{6D10DB34-9A49-4B88-A9C6-EA4DEE1D32F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749" autoAdjust="0"/>
  </p:normalViewPr>
  <p:slideViewPr>
    <p:cSldViewPr snapToGrid="0">
      <p:cViewPr varScale="1">
        <p:scale>
          <a:sx n="109" d="100"/>
          <a:sy n="109" d="100"/>
        </p:scale>
        <p:origin x="1140" y="72"/>
      </p:cViewPr>
      <p:guideLst>
        <p:guide orient="horz" pos="194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font" Target="fonts/font18.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564deb252a_0_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564deb252a_0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564deb252a_0_7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564deb252a_0_7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564deb252a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3564deb252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3564deb252a_1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3564deb252a_1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3564deb252a_0_9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564deb252a_0_9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3564deb252a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3564deb252a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100 nanometers is the length of a virus</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3564deb252a_1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3564deb252a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dirty="0">
                <a:solidFill>
                  <a:srgbClr val="595959"/>
                </a:solidFill>
              </a:rPr>
              <a:t>Q: How were risks addressed with countermeasures? </a:t>
            </a:r>
            <a:endParaRPr sz="1800" dirty="0">
              <a:solidFill>
                <a:srgbClr val="595959"/>
              </a:solidFill>
            </a:endParaRPr>
          </a:p>
          <a:p>
            <a:pPr marL="0" lvl="0" indent="0" algn="l" rtl="0">
              <a:spcBef>
                <a:spcPts val="0"/>
              </a:spcBef>
              <a:spcAft>
                <a:spcPts val="0"/>
              </a:spcAft>
              <a:buClr>
                <a:schemeClr val="dk1"/>
              </a:buClr>
              <a:buSzPts val="1100"/>
              <a:buFont typeface="Arial"/>
              <a:buNone/>
            </a:pPr>
            <a:r>
              <a:rPr lang="en" sz="1800" dirty="0">
                <a:solidFill>
                  <a:srgbClr val="595959"/>
                </a:solidFill>
              </a:rPr>
              <a:t>A: We reduced noise by moving the setup to the ground, blocking air flow, trying several sources of “ground truth mass” </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3564deb252a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3564deb252a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3564deb252a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3564deb252a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355191aec41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355191aec41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2100" algn="l" rtl="0">
              <a:spcBef>
                <a:spcPts val="0"/>
              </a:spcBef>
              <a:spcAft>
                <a:spcPts val="0"/>
              </a:spcAft>
              <a:buClr>
                <a:schemeClr val="dk1"/>
              </a:buClr>
              <a:buSzPts val="1000"/>
              <a:buFont typeface="Lato"/>
              <a:buChar char="●"/>
            </a:pPr>
            <a:r>
              <a:rPr lang="en" sz="1000">
                <a:solidFill>
                  <a:schemeClr val="dk1"/>
                </a:solidFill>
                <a:latin typeface="Lato"/>
                <a:ea typeface="Lato"/>
                <a:cs typeface="Lato"/>
                <a:sym typeface="Lato"/>
              </a:rPr>
              <a:t>Better scale / ground truth</a:t>
            </a:r>
            <a:endParaRPr sz="1000">
              <a:solidFill>
                <a:schemeClr val="dk1"/>
              </a:solidFill>
              <a:latin typeface="Lato"/>
              <a:ea typeface="Lato"/>
              <a:cs typeface="Lato"/>
              <a:sym typeface="Lato"/>
            </a:endParaRPr>
          </a:p>
          <a:p>
            <a:pPr marL="457200" lvl="0" indent="-292100" algn="l" rtl="0">
              <a:spcBef>
                <a:spcPts val="0"/>
              </a:spcBef>
              <a:spcAft>
                <a:spcPts val="0"/>
              </a:spcAft>
              <a:buClr>
                <a:schemeClr val="dk1"/>
              </a:buClr>
              <a:buSzPts val="1000"/>
              <a:buFont typeface="Lato"/>
              <a:buChar char="●"/>
            </a:pPr>
            <a:r>
              <a:rPr lang="en" sz="1000">
                <a:solidFill>
                  <a:schemeClr val="dk1"/>
                </a:solidFill>
                <a:latin typeface="Lato"/>
                <a:ea typeface="Lato"/>
                <a:cs typeface="Lato"/>
                <a:sym typeface="Lato"/>
              </a:rPr>
              <a:t>Precision manufacturing with quality materials</a:t>
            </a:r>
            <a:endParaRPr sz="1000">
              <a:solidFill>
                <a:schemeClr val="dk1"/>
              </a:solidFill>
              <a:latin typeface="Lato"/>
              <a:ea typeface="Lato"/>
              <a:cs typeface="Lato"/>
              <a:sym typeface="Lato"/>
            </a:endParaRPr>
          </a:p>
          <a:p>
            <a:pPr marL="457200" lvl="0" indent="-292100" algn="l" rtl="0">
              <a:spcBef>
                <a:spcPts val="0"/>
              </a:spcBef>
              <a:spcAft>
                <a:spcPts val="0"/>
              </a:spcAft>
              <a:buClr>
                <a:schemeClr val="dk1"/>
              </a:buClr>
              <a:buSzPts val="1000"/>
              <a:buFont typeface="Lato"/>
              <a:buChar char="●"/>
            </a:pPr>
            <a:r>
              <a:rPr lang="en" sz="1000">
                <a:solidFill>
                  <a:schemeClr val="dk1"/>
                </a:solidFill>
                <a:latin typeface="Lato"/>
                <a:ea typeface="Lato"/>
                <a:cs typeface="Lato"/>
                <a:sym typeface="Lato"/>
              </a:rPr>
              <a:t>The things we talked about on wednesday about bolt selection and placement</a:t>
            </a:r>
            <a:endParaRPr sz="1000">
              <a:solidFill>
                <a:schemeClr val="dk1"/>
              </a:solidFill>
              <a:latin typeface="Lato"/>
              <a:ea typeface="Lato"/>
              <a:cs typeface="Lato"/>
              <a:sym typeface="Lato"/>
            </a:endParaRPr>
          </a:p>
          <a:p>
            <a:pPr marL="457200" lvl="0" indent="-292100" algn="l" rtl="0">
              <a:spcBef>
                <a:spcPts val="0"/>
              </a:spcBef>
              <a:spcAft>
                <a:spcPts val="0"/>
              </a:spcAft>
              <a:buClr>
                <a:schemeClr val="dk1"/>
              </a:buClr>
              <a:buSzPts val="1000"/>
              <a:buFont typeface="Lato"/>
              <a:buChar char="●"/>
            </a:pPr>
            <a:r>
              <a:rPr lang="en" sz="1000">
                <a:solidFill>
                  <a:schemeClr val="dk1"/>
                </a:solidFill>
                <a:latin typeface="Lato"/>
                <a:ea typeface="Lato"/>
                <a:cs typeface="Lato"/>
                <a:sym typeface="Lato"/>
              </a:rPr>
              <a:t>Reduce footprint by using the off the shelf laser path length instrument</a:t>
            </a:r>
            <a:endParaRPr sz="1000">
              <a:solidFill>
                <a:schemeClr val="dk1"/>
              </a:solidFill>
              <a:latin typeface="Lato"/>
              <a:ea typeface="Lato"/>
              <a:cs typeface="Lato"/>
              <a:sym typeface="Lato"/>
            </a:endParaRPr>
          </a:p>
          <a:p>
            <a:pPr marL="457200" lvl="0" indent="-292100" algn="l" rtl="0">
              <a:spcBef>
                <a:spcPts val="0"/>
              </a:spcBef>
              <a:spcAft>
                <a:spcPts val="0"/>
              </a:spcAft>
              <a:buClr>
                <a:schemeClr val="dk1"/>
              </a:buClr>
              <a:buSzPts val="1000"/>
              <a:buFont typeface="Lato"/>
              <a:buChar char="●"/>
            </a:pPr>
            <a:r>
              <a:rPr lang="en" sz="1000">
                <a:solidFill>
                  <a:schemeClr val="dk1"/>
                </a:solidFill>
                <a:latin typeface="Lato"/>
                <a:ea typeface="Lato"/>
                <a:cs typeface="Lato"/>
                <a:sym typeface="Lato"/>
              </a:rPr>
              <a:t>Potentially reduce vibrations with damping system </a:t>
            </a:r>
            <a:endParaRPr sz="10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04ff0bfa71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04ff0bfa7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35768bc3519_1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35768bc3519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one of our requirements was physical compatibility, we show that we can place the same amount of vials on the maglev plates as previous within the lyophilization chamber. The chambers also have viewport for the laser on top.</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355191aec41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355191aec41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rgbClr val="595959"/>
                </a:solidFill>
              </a:rPr>
              <a:t>Having shown alignment with all functional requirements, our design, when integrated into commercial drug manufacturing, our device has the potential to extend shelf life of drugs by providing more control over the manufacturing process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5768bc3519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5768bc3519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04ff0bfa71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04ff0bfa71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55191aec41_0_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55191aec4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Extreme temperature and pressure changes. Also fit into existing continuous lyophilization chamber.</a:t>
            </a:r>
            <a:endParaRPr dirty="0"/>
          </a:p>
          <a:p>
            <a:pPr marL="0" lvl="0" indent="0" algn="l" rtl="0">
              <a:spcBef>
                <a:spcPts val="0"/>
              </a:spcBef>
              <a:spcAft>
                <a:spcPts val="0"/>
              </a:spcAft>
              <a:buNone/>
            </a:pPr>
            <a:r>
              <a:rPr lang="en" dirty="0"/>
              <a:t>Sterile to not affect pharmaceutical product.</a:t>
            </a:r>
            <a:endParaRPr dirty="0"/>
          </a:p>
          <a:p>
            <a:pPr marL="457200" lvl="0" indent="-298450" algn="l" rtl="0">
              <a:spcBef>
                <a:spcPts val="0"/>
              </a:spcBef>
              <a:spcAft>
                <a:spcPts val="0"/>
              </a:spcAft>
              <a:buSzPts val="1100"/>
              <a:buAutoNum type="arabicPeriod"/>
            </a:pPr>
            <a:endParaRPr dirty="0"/>
          </a:p>
          <a:p>
            <a:pPr marL="457200" lvl="0" indent="-298450" algn="l" rtl="0">
              <a:spcBef>
                <a:spcPts val="0"/>
              </a:spcBef>
              <a:spcAft>
                <a:spcPts val="0"/>
              </a:spcAft>
              <a:buSzPts val="1100"/>
              <a:buAutoNum type="arabicPeriod"/>
            </a:pPr>
            <a:r>
              <a:rPr lang="en" dirty="0"/>
              <a:t>The sensing system must tolerate temperatures as low as −40C and a vacuum environment.</a:t>
            </a:r>
            <a:endParaRPr dirty="0"/>
          </a:p>
          <a:p>
            <a:pPr marL="457200" lvl="0" indent="-298450" algn="l" rtl="0">
              <a:spcBef>
                <a:spcPts val="0"/>
              </a:spcBef>
              <a:spcAft>
                <a:spcPts val="0"/>
              </a:spcAft>
              <a:buSzPts val="1100"/>
              <a:buAutoNum type="arabicPeriod"/>
            </a:pPr>
            <a:r>
              <a:rPr lang="en" dirty="0"/>
              <a:t>The sensor must provide individual vial data independent of the vial properties. </a:t>
            </a:r>
            <a:endParaRPr dirty="0"/>
          </a:p>
          <a:p>
            <a:pPr marL="457200" lvl="0" indent="-298450" algn="l" rtl="0">
              <a:spcBef>
                <a:spcPts val="0"/>
              </a:spcBef>
              <a:spcAft>
                <a:spcPts val="0"/>
              </a:spcAft>
              <a:buSzPts val="1100"/>
              <a:buAutoNum type="arabicPeriod"/>
            </a:pPr>
            <a:r>
              <a:rPr lang="en" dirty="0"/>
              <a:t>The sensor must resolve the final mass of water in a lyophilized cake. The specific mass value varies according to the specific application, and is typically O(1mg). </a:t>
            </a:r>
            <a:endParaRPr dirty="0"/>
          </a:p>
          <a:p>
            <a:pPr marL="457200" lvl="0" indent="-298450" algn="l" rtl="0">
              <a:spcBef>
                <a:spcPts val="0"/>
              </a:spcBef>
              <a:spcAft>
                <a:spcPts val="0"/>
              </a:spcAft>
              <a:buSzPts val="1100"/>
              <a:buAutoNum type="arabicPeriod"/>
            </a:pPr>
            <a:r>
              <a:rPr lang="en" dirty="0"/>
              <a:t>The sensing system must accommodate moving vials through a lyophilizer. </a:t>
            </a:r>
            <a:endParaRPr dirty="0"/>
          </a:p>
          <a:p>
            <a:pPr marL="457200" lvl="0" indent="-298450" algn="l" rtl="0">
              <a:spcBef>
                <a:spcPts val="0"/>
              </a:spcBef>
              <a:spcAft>
                <a:spcPts val="0"/>
              </a:spcAft>
              <a:buSzPts val="1100"/>
              <a:buAutoNum type="arabicPeriod"/>
            </a:pPr>
            <a:r>
              <a:rPr lang="en" dirty="0"/>
              <a:t>The sensing system must be compatible with a vial pick-and-place system. </a:t>
            </a:r>
            <a:endParaRPr dirty="0"/>
          </a:p>
          <a:p>
            <a:pPr marL="457200" lvl="0" indent="-298450" algn="l" rtl="0">
              <a:spcBef>
                <a:spcPts val="0"/>
              </a:spcBef>
              <a:spcAft>
                <a:spcPts val="0"/>
              </a:spcAft>
              <a:buSzPts val="1100"/>
              <a:buAutoNum type="arabicPeriod"/>
            </a:pPr>
            <a:r>
              <a:rPr lang="en" dirty="0"/>
              <a:t>The sensor must be nondestructive and sterile.</a:t>
            </a:r>
            <a:endParaRPr dirty="0"/>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05226f0a73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05226f0a73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05226f0a73_1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05226f0a73_1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64deb252a_0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64deb252a_0_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564deb252a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3564deb252a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As the water content decreases, loading changes, and mirror angle also changes. This change is amplified by the length of the optical laser path and seen by the camera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2">
  <p:cSld name="TITLE_AND_BODY_2">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Lato"/>
              <a:buNone/>
              <a:defRPr>
                <a:latin typeface="Lato"/>
                <a:ea typeface="Lato"/>
                <a:cs typeface="Lato"/>
                <a:sym typeface="Lato"/>
              </a:defRPr>
            </a:lvl1pPr>
            <a:lvl2pPr lvl="1">
              <a:spcBef>
                <a:spcPts val="0"/>
              </a:spcBef>
              <a:spcAft>
                <a:spcPts val="0"/>
              </a:spcAft>
              <a:buSzPts val="2800"/>
              <a:buFont typeface="Lato"/>
              <a:buNone/>
              <a:defRPr>
                <a:latin typeface="Lato"/>
                <a:ea typeface="Lato"/>
                <a:cs typeface="Lato"/>
                <a:sym typeface="Lato"/>
              </a:defRPr>
            </a:lvl2pPr>
            <a:lvl3pPr lvl="2">
              <a:spcBef>
                <a:spcPts val="0"/>
              </a:spcBef>
              <a:spcAft>
                <a:spcPts val="0"/>
              </a:spcAft>
              <a:buSzPts val="2800"/>
              <a:buFont typeface="Lato"/>
              <a:buNone/>
              <a:defRPr>
                <a:latin typeface="Lato"/>
                <a:ea typeface="Lato"/>
                <a:cs typeface="Lato"/>
                <a:sym typeface="Lato"/>
              </a:defRPr>
            </a:lvl3pPr>
            <a:lvl4pPr lvl="3">
              <a:spcBef>
                <a:spcPts val="0"/>
              </a:spcBef>
              <a:spcAft>
                <a:spcPts val="0"/>
              </a:spcAft>
              <a:buSzPts val="2800"/>
              <a:buFont typeface="Lato"/>
              <a:buNone/>
              <a:defRPr>
                <a:latin typeface="Lato"/>
                <a:ea typeface="Lato"/>
                <a:cs typeface="Lato"/>
                <a:sym typeface="Lato"/>
              </a:defRPr>
            </a:lvl4pPr>
            <a:lvl5pPr lvl="4">
              <a:spcBef>
                <a:spcPts val="0"/>
              </a:spcBef>
              <a:spcAft>
                <a:spcPts val="0"/>
              </a:spcAft>
              <a:buSzPts val="2800"/>
              <a:buFont typeface="Lato"/>
              <a:buNone/>
              <a:defRPr>
                <a:latin typeface="Lato"/>
                <a:ea typeface="Lato"/>
                <a:cs typeface="Lato"/>
                <a:sym typeface="Lato"/>
              </a:defRPr>
            </a:lvl5pPr>
            <a:lvl6pPr lvl="5">
              <a:spcBef>
                <a:spcPts val="0"/>
              </a:spcBef>
              <a:spcAft>
                <a:spcPts val="0"/>
              </a:spcAft>
              <a:buSzPts val="2800"/>
              <a:buFont typeface="Lato"/>
              <a:buNone/>
              <a:defRPr>
                <a:latin typeface="Lato"/>
                <a:ea typeface="Lato"/>
                <a:cs typeface="Lato"/>
                <a:sym typeface="Lato"/>
              </a:defRPr>
            </a:lvl6pPr>
            <a:lvl7pPr lvl="6">
              <a:spcBef>
                <a:spcPts val="0"/>
              </a:spcBef>
              <a:spcAft>
                <a:spcPts val="0"/>
              </a:spcAft>
              <a:buSzPts val="2800"/>
              <a:buFont typeface="Lato"/>
              <a:buNone/>
              <a:defRPr>
                <a:latin typeface="Lato"/>
                <a:ea typeface="Lato"/>
                <a:cs typeface="Lato"/>
                <a:sym typeface="Lato"/>
              </a:defRPr>
            </a:lvl7pPr>
            <a:lvl8pPr lvl="7">
              <a:spcBef>
                <a:spcPts val="0"/>
              </a:spcBef>
              <a:spcAft>
                <a:spcPts val="0"/>
              </a:spcAft>
              <a:buSzPts val="2800"/>
              <a:buFont typeface="Lato"/>
              <a:buNone/>
              <a:defRPr>
                <a:latin typeface="Lato"/>
                <a:ea typeface="Lato"/>
                <a:cs typeface="Lato"/>
                <a:sym typeface="Lato"/>
              </a:defRPr>
            </a:lvl8pPr>
            <a:lvl9pPr lvl="8">
              <a:spcBef>
                <a:spcPts val="0"/>
              </a:spcBef>
              <a:spcAft>
                <a:spcPts val="0"/>
              </a:spcAft>
              <a:buSzPts val="2800"/>
              <a:buFont typeface="Lato"/>
              <a:buNone/>
              <a:defRPr>
                <a:latin typeface="Lato"/>
                <a:ea typeface="Lato"/>
                <a:cs typeface="Lato"/>
                <a:sym typeface="Lato"/>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Font typeface="Lato"/>
              <a:buChar char="●"/>
              <a:defRPr>
                <a:latin typeface="Lato"/>
                <a:ea typeface="Lato"/>
                <a:cs typeface="Lato"/>
                <a:sym typeface="Lato"/>
              </a:defRPr>
            </a:lvl1pPr>
            <a:lvl2pPr marL="914400" lvl="1" indent="-317500">
              <a:spcBef>
                <a:spcPts val="0"/>
              </a:spcBef>
              <a:spcAft>
                <a:spcPts val="0"/>
              </a:spcAft>
              <a:buSzPts val="1400"/>
              <a:buFont typeface="Lato"/>
              <a:buChar char="○"/>
              <a:defRPr>
                <a:latin typeface="Lato"/>
                <a:ea typeface="Lato"/>
                <a:cs typeface="Lato"/>
                <a:sym typeface="Lato"/>
              </a:defRPr>
            </a:lvl2pPr>
            <a:lvl3pPr marL="1371600" lvl="2" indent="-317500">
              <a:spcBef>
                <a:spcPts val="0"/>
              </a:spcBef>
              <a:spcAft>
                <a:spcPts val="0"/>
              </a:spcAft>
              <a:buSzPts val="1400"/>
              <a:buFont typeface="Lato"/>
              <a:buChar char="■"/>
              <a:defRPr>
                <a:latin typeface="Lato"/>
                <a:ea typeface="Lato"/>
                <a:cs typeface="Lato"/>
                <a:sym typeface="Lato"/>
              </a:defRPr>
            </a:lvl3pPr>
            <a:lvl4pPr marL="1828800" lvl="3" indent="-317500">
              <a:spcBef>
                <a:spcPts val="0"/>
              </a:spcBef>
              <a:spcAft>
                <a:spcPts val="0"/>
              </a:spcAft>
              <a:buSzPts val="1400"/>
              <a:buFont typeface="Lato"/>
              <a:buChar char="●"/>
              <a:defRPr>
                <a:latin typeface="Lato"/>
                <a:ea typeface="Lato"/>
                <a:cs typeface="Lato"/>
                <a:sym typeface="Lato"/>
              </a:defRPr>
            </a:lvl4pPr>
            <a:lvl5pPr marL="2286000" lvl="4" indent="-317500">
              <a:spcBef>
                <a:spcPts val="0"/>
              </a:spcBef>
              <a:spcAft>
                <a:spcPts val="0"/>
              </a:spcAft>
              <a:buSzPts val="1400"/>
              <a:buFont typeface="Lato"/>
              <a:buChar char="○"/>
              <a:defRPr>
                <a:latin typeface="Lato"/>
                <a:ea typeface="Lato"/>
                <a:cs typeface="Lato"/>
                <a:sym typeface="Lato"/>
              </a:defRPr>
            </a:lvl5pPr>
            <a:lvl6pPr marL="2743200" lvl="5" indent="-317500">
              <a:spcBef>
                <a:spcPts val="0"/>
              </a:spcBef>
              <a:spcAft>
                <a:spcPts val="0"/>
              </a:spcAft>
              <a:buSzPts val="1400"/>
              <a:buFont typeface="Lato"/>
              <a:buChar char="■"/>
              <a:defRPr>
                <a:latin typeface="Lato"/>
                <a:ea typeface="Lato"/>
                <a:cs typeface="Lato"/>
                <a:sym typeface="Lato"/>
              </a:defRPr>
            </a:lvl6pPr>
            <a:lvl7pPr marL="3200400" lvl="6" indent="-317500">
              <a:spcBef>
                <a:spcPts val="0"/>
              </a:spcBef>
              <a:spcAft>
                <a:spcPts val="0"/>
              </a:spcAft>
              <a:buSzPts val="1400"/>
              <a:buFont typeface="Lato"/>
              <a:buChar char="●"/>
              <a:defRPr>
                <a:latin typeface="Lato"/>
                <a:ea typeface="Lato"/>
                <a:cs typeface="Lato"/>
                <a:sym typeface="Lato"/>
              </a:defRPr>
            </a:lvl7pPr>
            <a:lvl8pPr marL="3657600" lvl="7" indent="-317500">
              <a:spcBef>
                <a:spcPts val="0"/>
              </a:spcBef>
              <a:spcAft>
                <a:spcPts val="0"/>
              </a:spcAft>
              <a:buSzPts val="1400"/>
              <a:buFont typeface="Lato"/>
              <a:buChar char="○"/>
              <a:defRPr>
                <a:latin typeface="Lato"/>
                <a:ea typeface="Lato"/>
                <a:cs typeface="Lato"/>
                <a:sym typeface="Lato"/>
              </a:defRPr>
            </a:lvl8pPr>
            <a:lvl9pPr marL="4114800" lvl="8" indent="-317500">
              <a:spcBef>
                <a:spcPts val="0"/>
              </a:spcBef>
              <a:spcAft>
                <a:spcPts val="0"/>
              </a:spcAft>
              <a:buSzPts val="1400"/>
              <a:buFont typeface="Lato"/>
              <a:buChar char="■"/>
              <a:defRPr>
                <a:latin typeface="Lato"/>
                <a:ea typeface="Lato"/>
                <a:cs typeface="Lato"/>
                <a:sym typeface="Lato"/>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4" name="Google Shape;54;p13"/>
          <p:cNvSpPr txBox="1">
            <a:spLocks noGrp="1"/>
          </p:cNvSpPr>
          <p:nvPr>
            <p:ph type="body" idx="2"/>
          </p:nvPr>
        </p:nvSpPr>
        <p:spPr>
          <a:xfrm>
            <a:off x="311700" y="4663225"/>
            <a:ext cx="8520600" cy="3936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SzPts val="1000"/>
              <a:buFont typeface="Lato"/>
              <a:buChar char="●"/>
              <a:defRPr sz="1000">
                <a:latin typeface="Lato"/>
                <a:ea typeface="Lato"/>
                <a:cs typeface="Lato"/>
                <a:sym typeface="Lato"/>
              </a:defRPr>
            </a:lvl1pPr>
            <a:lvl2pPr marL="914400" lvl="1" indent="-292100">
              <a:spcBef>
                <a:spcPts val="0"/>
              </a:spcBef>
              <a:spcAft>
                <a:spcPts val="0"/>
              </a:spcAft>
              <a:buSzPts val="1000"/>
              <a:buFont typeface="Lato"/>
              <a:buChar char="○"/>
              <a:defRPr sz="1000">
                <a:latin typeface="Lato"/>
                <a:ea typeface="Lato"/>
                <a:cs typeface="Lato"/>
                <a:sym typeface="Lato"/>
              </a:defRPr>
            </a:lvl2pPr>
            <a:lvl3pPr marL="1371600" lvl="2" indent="-292100">
              <a:spcBef>
                <a:spcPts val="0"/>
              </a:spcBef>
              <a:spcAft>
                <a:spcPts val="0"/>
              </a:spcAft>
              <a:buSzPts val="1000"/>
              <a:buFont typeface="Lato"/>
              <a:buChar char="■"/>
              <a:defRPr sz="1000">
                <a:latin typeface="Lato"/>
                <a:ea typeface="Lato"/>
                <a:cs typeface="Lato"/>
                <a:sym typeface="Lato"/>
              </a:defRPr>
            </a:lvl3pPr>
            <a:lvl4pPr marL="1828800" lvl="3" indent="-292100">
              <a:spcBef>
                <a:spcPts val="0"/>
              </a:spcBef>
              <a:spcAft>
                <a:spcPts val="0"/>
              </a:spcAft>
              <a:buSzPts val="1000"/>
              <a:buFont typeface="Lato"/>
              <a:buChar char="●"/>
              <a:defRPr sz="1000">
                <a:latin typeface="Lato"/>
                <a:ea typeface="Lato"/>
                <a:cs typeface="Lato"/>
                <a:sym typeface="Lato"/>
              </a:defRPr>
            </a:lvl4pPr>
            <a:lvl5pPr marL="2286000" lvl="4" indent="-292100">
              <a:spcBef>
                <a:spcPts val="0"/>
              </a:spcBef>
              <a:spcAft>
                <a:spcPts val="0"/>
              </a:spcAft>
              <a:buSzPts val="1000"/>
              <a:buFont typeface="Lato"/>
              <a:buChar char="○"/>
              <a:defRPr sz="1000">
                <a:latin typeface="Lato"/>
                <a:ea typeface="Lato"/>
                <a:cs typeface="Lato"/>
                <a:sym typeface="Lato"/>
              </a:defRPr>
            </a:lvl5pPr>
            <a:lvl6pPr marL="2743200" lvl="5" indent="-292100">
              <a:spcBef>
                <a:spcPts val="0"/>
              </a:spcBef>
              <a:spcAft>
                <a:spcPts val="0"/>
              </a:spcAft>
              <a:buSzPts val="1000"/>
              <a:buFont typeface="Lato"/>
              <a:buChar char="■"/>
              <a:defRPr sz="1000">
                <a:latin typeface="Lato"/>
                <a:ea typeface="Lato"/>
                <a:cs typeface="Lato"/>
                <a:sym typeface="Lato"/>
              </a:defRPr>
            </a:lvl6pPr>
            <a:lvl7pPr marL="3200400" lvl="6" indent="-292100">
              <a:spcBef>
                <a:spcPts val="0"/>
              </a:spcBef>
              <a:spcAft>
                <a:spcPts val="0"/>
              </a:spcAft>
              <a:buSzPts val="1000"/>
              <a:buFont typeface="Lato"/>
              <a:buChar char="●"/>
              <a:defRPr sz="1000">
                <a:latin typeface="Lato"/>
                <a:ea typeface="Lato"/>
                <a:cs typeface="Lato"/>
                <a:sym typeface="Lato"/>
              </a:defRPr>
            </a:lvl7pPr>
            <a:lvl8pPr marL="3657600" lvl="7" indent="-292100">
              <a:spcBef>
                <a:spcPts val="0"/>
              </a:spcBef>
              <a:spcAft>
                <a:spcPts val="0"/>
              </a:spcAft>
              <a:buSzPts val="1000"/>
              <a:buFont typeface="Lato"/>
              <a:buChar char="○"/>
              <a:defRPr sz="1000">
                <a:latin typeface="Lato"/>
                <a:ea typeface="Lato"/>
                <a:cs typeface="Lato"/>
                <a:sym typeface="Lato"/>
              </a:defRPr>
            </a:lvl8pPr>
            <a:lvl9pPr marL="4114800" lvl="8" indent="-292100">
              <a:spcBef>
                <a:spcPts val="0"/>
              </a:spcBef>
              <a:spcAft>
                <a:spcPts val="0"/>
              </a:spcAft>
              <a:buSzPts val="1000"/>
              <a:buFont typeface="Lato"/>
              <a:buChar char="■"/>
              <a:defRPr sz="1000">
                <a:latin typeface="Lato"/>
                <a:ea typeface="Lato"/>
                <a:cs typeface="Lato"/>
                <a:sym typeface="Lato"/>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Lato"/>
              <a:buNone/>
              <a:defRPr>
                <a:latin typeface="Lato"/>
                <a:ea typeface="Lato"/>
                <a:cs typeface="Lato"/>
                <a:sym typeface="Lato"/>
              </a:defRPr>
            </a:lvl1pPr>
            <a:lvl2pPr lvl="1">
              <a:spcBef>
                <a:spcPts val="0"/>
              </a:spcBef>
              <a:spcAft>
                <a:spcPts val="0"/>
              </a:spcAft>
              <a:buSzPts val="2800"/>
              <a:buFont typeface="Lato"/>
              <a:buNone/>
              <a:defRPr>
                <a:latin typeface="Lato"/>
                <a:ea typeface="Lato"/>
                <a:cs typeface="Lato"/>
                <a:sym typeface="Lato"/>
              </a:defRPr>
            </a:lvl2pPr>
            <a:lvl3pPr lvl="2">
              <a:spcBef>
                <a:spcPts val="0"/>
              </a:spcBef>
              <a:spcAft>
                <a:spcPts val="0"/>
              </a:spcAft>
              <a:buSzPts val="2800"/>
              <a:buFont typeface="Lato"/>
              <a:buNone/>
              <a:defRPr>
                <a:latin typeface="Lato"/>
                <a:ea typeface="Lato"/>
                <a:cs typeface="Lato"/>
                <a:sym typeface="Lato"/>
              </a:defRPr>
            </a:lvl3pPr>
            <a:lvl4pPr lvl="3">
              <a:spcBef>
                <a:spcPts val="0"/>
              </a:spcBef>
              <a:spcAft>
                <a:spcPts val="0"/>
              </a:spcAft>
              <a:buSzPts val="2800"/>
              <a:buFont typeface="Lato"/>
              <a:buNone/>
              <a:defRPr>
                <a:latin typeface="Lato"/>
                <a:ea typeface="Lato"/>
                <a:cs typeface="Lato"/>
                <a:sym typeface="Lato"/>
              </a:defRPr>
            </a:lvl4pPr>
            <a:lvl5pPr lvl="4">
              <a:spcBef>
                <a:spcPts val="0"/>
              </a:spcBef>
              <a:spcAft>
                <a:spcPts val="0"/>
              </a:spcAft>
              <a:buSzPts val="2800"/>
              <a:buFont typeface="Lato"/>
              <a:buNone/>
              <a:defRPr>
                <a:latin typeface="Lato"/>
                <a:ea typeface="Lato"/>
                <a:cs typeface="Lato"/>
                <a:sym typeface="Lato"/>
              </a:defRPr>
            </a:lvl5pPr>
            <a:lvl6pPr lvl="5">
              <a:spcBef>
                <a:spcPts val="0"/>
              </a:spcBef>
              <a:spcAft>
                <a:spcPts val="0"/>
              </a:spcAft>
              <a:buSzPts val="2800"/>
              <a:buFont typeface="Lato"/>
              <a:buNone/>
              <a:defRPr>
                <a:latin typeface="Lato"/>
                <a:ea typeface="Lato"/>
                <a:cs typeface="Lato"/>
                <a:sym typeface="Lato"/>
              </a:defRPr>
            </a:lvl6pPr>
            <a:lvl7pPr lvl="6">
              <a:spcBef>
                <a:spcPts val="0"/>
              </a:spcBef>
              <a:spcAft>
                <a:spcPts val="0"/>
              </a:spcAft>
              <a:buSzPts val="2800"/>
              <a:buFont typeface="Lato"/>
              <a:buNone/>
              <a:defRPr>
                <a:latin typeface="Lato"/>
                <a:ea typeface="Lato"/>
                <a:cs typeface="Lato"/>
                <a:sym typeface="Lato"/>
              </a:defRPr>
            </a:lvl7pPr>
            <a:lvl8pPr lvl="7">
              <a:spcBef>
                <a:spcPts val="0"/>
              </a:spcBef>
              <a:spcAft>
                <a:spcPts val="0"/>
              </a:spcAft>
              <a:buSzPts val="2800"/>
              <a:buFont typeface="Lato"/>
              <a:buNone/>
              <a:defRPr>
                <a:latin typeface="Lato"/>
                <a:ea typeface="Lato"/>
                <a:cs typeface="Lato"/>
                <a:sym typeface="Lato"/>
              </a:defRPr>
            </a:lvl8pPr>
            <a:lvl9pPr lvl="8">
              <a:spcBef>
                <a:spcPts val="0"/>
              </a:spcBef>
              <a:spcAft>
                <a:spcPts val="0"/>
              </a:spcAft>
              <a:buSzPts val="2800"/>
              <a:buFont typeface="Lato"/>
              <a:buNone/>
              <a:defRPr>
                <a:latin typeface="Lato"/>
                <a:ea typeface="Lato"/>
                <a:cs typeface="Lato"/>
                <a:sym typeface="Lato"/>
              </a:defRPr>
            </a:lvl9pPr>
          </a:lstStyle>
          <a:p>
            <a:endParaRPr/>
          </a:p>
        </p:txBody>
      </p:sp>
      <p:sp>
        <p:nvSpPr>
          <p:cNvPr id="57" name="Google Shape;57;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Font typeface="Lato"/>
              <a:buChar char="●"/>
              <a:defRPr>
                <a:latin typeface="Lato"/>
                <a:ea typeface="Lato"/>
                <a:cs typeface="Lato"/>
                <a:sym typeface="Lato"/>
              </a:defRPr>
            </a:lvl1pPr>
            <a:lvl2pPr marL="914400" lvl="1" indent="-317500">
              <a:spcBef>
                <a:spcPts val="0"/>
              </a:spcBef>
              <a:spcAft>
                <a:spcPts val="0"/>
              </a:spcAft>
              <a:buSzPts val="1400"/>
              <a:buFont typeface="Lato"/>
              <a:buChar char="○"/>
              <a:defRPr>
                <a:latin typeface="Lato"/>
                <a:ea typeface="Lato"/>
                <a:cs typeface="Lato"/>
                <a:sym typeface="Lato"/>
              </a:defRPr>
            </a:lvl2pPr>
            <a:lvl3pPr marL="1371600" lvl="2" indent="-317500">
              <a:spcBef>
                <a:spcPts val="0"/>
              </a:spcBef>
              <a:spcAft>
                <a:spcPts val="0"/>
              </a:spcAft>
              <a:buSzPts val="1400"/>
              <a:buFont typeface="Lato"/>
              <a:buChar char="■"/>
              <a:defRPr>
                <a:latin typeface="Lato"/>
                <a:ea typeface="Lato"/>
                <a:cs typeface="Lato"/>
                <a:sym typeface="Lato"/>
              </a:defRPr>
            </a:lvl3pPr>
            <a:lvl4pPr marL="1828800" lvl="3" indent="-317500">
              <a:spcBef>
                <a:spcPts val="0"/>
              </a:spcBef>
              <a:spcAft>
                <a:spcPts val="0"/>
              </a:spcAft>
              <a:buSzPts val="1400"/>
              <a:buFont typeface="Lato"/>
              <a:buChar char="●"/>
              <a:defRPr>
                <a:latin typeface="Lato"/>
                <a:ea typeface="Lato"/>
                <a:cs typeface="Lato"/>
                <a:sym typeface="Lato"/>
              </a:defRPr>
            </a:lvl4pPr>
            <a:lvl5pPr marL="2286000" lvl="4" indent="-317500">
              <a:spcBef>
                <a:spcPts val="0"/>
              </a:spcBef>
              <a:spcAft>
                <a:spcPts val="0"/>
              </a:spcAft>
              <a:buSzPts val="1400"/>
              <a:buFont typeface="Lato"/>
              <a:buChar char="○"/>
              <a:defRPr>
                <a:latin typeface="Lato"/>
                <a:ea typeface="Lato"/>
                <a:cs typeface="Lato"/>
                <a:sym typeface="Lato"/>
              </a:defRPr>
            </a:lvl5pPr>
            <a:lvl6pPr marL="2743200" lvl="5" indent="-317500">
              <a:spcBef>
                <a:spcPts val="0"/>
              </a:spcBef>
              <a:spcAft>
                <a:spcPts val="0"/>
              </a:spcAft>
              <a:buSzPts val="1400"/>
              <a:buFont typeface="Lato"/>
              <a:buChar char="■"/>
              <a:defRPr>
                <a:latin typeface="Lato"/>
                <a:ea typeface="Lato"/>
                <a:cs typeface="Lato"/>
                <a:sym typeface="Lato"/>
              </a:defRPr>
            </a:lvl6pPr>
            <a:lvl7pPr marL="3200400" lvl="6" indent="-317500">
              <a:spcBef>
                <a:spcPts val="0"/>
              </a:spcBef>
              <a:spcAft>
                <a:spcPts val="0"/>
              </a:spcAft>
              <a:buSzPts val="1400"/>
              <a:buFont typeface="Lato"/>
              <a:buChar char="●"/>
              <a:defRPr>
                <a:latin typeface="Lato"/>
                <a:ea typeface="Lato"/>
                <a:cs typeface="Lato"/>
                <a:sym typeface="Lato"/>
              </a:defRPr>
            </a:lvl7pPr>
            <a:lvl8pPr marL="3657600" lvl="7" indent="-317500">
              <a:spcBef>
                <a:spcPts val="0"/>
              </a:spcBef>
              <a:spcAft>
                <a:spcPts val="0"/>
              </a:spcAft>
              <a:buSzPts val="1400"/>
              <a:buFont typeface="Lato"/>
              <a:buChar char="○"/>
              <a:defRPr>
                <a:latin typeface="Lato"/>
                <a:ea typeface="Lato"/>
                <a:cs typeface="Lato"/>
                <a:sym typeface="Lato"/>
              </a:defRPr>
            </a:lvl8pPr>
            <a:lvl9pPr marL="4114800" lvl="8" indent="-317500">
              <a:spcBef>
                <a:spcPts val="0"/>
              </a:spcBef>
              <a:spcAft>
                <a:spcPts val="0"/>
              </a:spcAft>
              <a:buSzPts val="1400"/>
              <a:buFont typeface="Lato"/>
              <a:buChar char="■"/>
              <a:defRPr>
                <a:latin typeface="Lato"/>
                <a:ea typeface="Lato"/>
                <a:cs typeface="Lato"/>
                <a:sym typeface="Lato"/>
              </a:defRPr>
            </a:lvl9pPr>
          </a:lstStyle>
          <a:p>
            <a:endParaRPr/>
          </a:p>
        </p:txBody>
      </p:sp>
      <p:sp>
        <p:nvSpPr>
          <p:cNvPr id="58" name="Google Shape;58;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9" name="Google Shape;59;p14"/>
          <p:cNvSpPr txBox="1">
            <a:spLocks noGrp="1"/>
          </p:cNvSpPr>
          <p:nvPr>
            <p:ph type="body" idx="2"/>
          </p:nvPr>
        </p:nvSpPr>
        <p:spPr>
          <a:xfrm>
            <a:off x="311700" y="4663225"/>
            <a:ext cx="8520600" cy="3936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SzPts val="1000"/>
              <a:buFont typeface="Lato"/>
              <a:buChar char="●"/>
              <a:defRPr sz="1000">
                <a:latin typeface="Lato"/>
                <a:ea typeface="Lato"/>
                <a:cs typeface="Lato"/>
                <a:sym typeface="Lato"/>
              </a:defRPr>
            </a:lvl1pPr>
            <a:lvl2pPr marL="914400" lvl="1" indent="-292100">
              <a:spcBef>
                <a:spcPts val="0"/>
              </a:spcBef>
              <a:spcAft>
                <a:spcPts val="0"/>
              </a:spcAft>
              <a:buSzPts val="1000"/>
              <a:buFont typeface="Lato"/>
              <a:buChar char="○"/>
              <a:defRPr sz="1000">
                <a:latin typeface="Lato"/>
                <a:ea typeface="Lato"/>
                <a:cs typeface="Lato"/>
                <a:sym typeface="Lato"/>
              </a:defRPr>
            </a:lvl2pPr>
            <a:lvl3pPr marL="1371600" lvl="2" indent="-292100">
              <a:spcBef>
                <a:spcPts val="0"/>
              </a:spcBef>
              <a:spcAft>
                <a:spcPts val="0"/>
              </a:spcAft>
              <a:buSzPts val="1000"/>
              <a:buFont typeface="Lato"/>
              <a:buChar char="■"/>
              <a:defRPr sz="1000">
                <a:latin typeface="Lato"/>
                <a:ea typeface="Lato"/>
                <a:cs typeface="Lato"/>
                <a:sym typeface="Lato"/>
              </a:defRPr>
            </a:lvl3pPr>
            <a:lvl4pPr marL="1828800" lvl="3" indent="-292100">
              <a:spcBef>
                <a:spcPts val="0"/>
              </a:spcBef>
              <a:spcAft>
                <a:spcPts val="0"/>
              </a:spcAft>
              <a:buSzPts val="1000"/>
              <a:buFont typeface="Lato"/>
              <a:buChar char="●"/>
              <a:defRPr sz="1000">
                <a:latin typeface="Lato"/>
                <a:ea typeface="Lato"/>
                <a:cs typeface="Lato"/>
                <a:sym typeface="Lato"/>
              </a:defRPr>
            </a:lvl4pPr>
            <a:lvl5pPr marL="2286000" lvl="4" indent="-292100">
              <a:spcBef>
                <a:spcPts val="0"/>
              </a:spcBef>
              <a:spcAft>
                <a:spcPts val="0"/>
              </a:spcAft>
              <a:buSzPts val="1000"/>
              <a:buFont typeface="Lato"/>
              <a:buChar char="○"/>
              <a:defRPr sz="1000">
                <a:latin typeface="Lato"/>
                <a:ea typeface="Lato"/>
                <a:cs typeface="Lato"/>
                <a:sym typeface="Lato"/>
              </a:defRPr>
            </a:lvl5pPr>
            <a:lvl6pPr marL="2743200" lvl="5" indent="-292100">
              <a:spcBef>
                <a:spcPts val="0"/>
              </a:spcBef>
              <a:spcAft>
                <a:spcPts val="0"/>
              </a:spcAft>
              <a:buSzPts val="1000"/>
              <a:buFont typeface="Lato"/>
              <a:buChar char="■"/>
              <a:defRPr sz="1000">
                <a:latin typeface="Lato"/>
                <a:ea typeface="Lato"/>
                <a:cs typeface="Lato"/>
                <a:sym typeface="Lato"/>
              </a:defRPr>
            </a:lvl6pPr>
            <a:lvl7pPr marL="3200400" lvl="6" indent="-292100">
              <a:spcBef>
                <a:spcPts val="0"/>
              </a:spcBef>
              <a:spcAft>
                <a:spcPts val="0"/>
              </a:spcAft>
              <a:buSzPts val="1000"/>
              <a:buFont typeface="Lato"/>
              <a:buChar char="●"/>
              <a:defRPr sz="1000">
                <a:latin typeface="Lato"/>
                <a:ea typeface="Lato"/>
                <a:cs typeface="Lato"/>
                <a:sym typeface="Lato"/>
              </a:defRPr>
            </a:lvl7pPr>
            <a:lvl8pPr marL="3657600" lvl="7" indent="-292100">
              <a:spcBef>
                <a:spcPts val="0"/>
              </a:spcBef>
              <a:spcAft>
                <a:spcPts val="0"/>
              </a:spcAft>
              <a:buSzPts val="1000"/>
              <a:buFont typeface="Lato"/>
              <a:buChar char="○"/>
              <a:defRPr sz="1000">
                <a:latin typeface="Lato"/>
                <a:ea typeface="Lato"/>
                <a:cs typeface="Lato"/>
                <a:sym typeface="Lato"/>
              </a:defRPr>
            </a:lvl8pPr>
            <a:lvl9pPr marL="4114800" lvl="8" indent="-292100">
              <a:spcBef>
                <a:spcPts val="0"/>
              </a:spcBef>
              <a:spcAft>
                <a:spcPts val="0"/>
              </a:spcAft>
              <a:buSzPts val="1000"/>
              <a:buFont typeface="Lato"/>
              <a:buChar char="■"/>
              <a:defRPr sz="1000">
                <a:latin typeface="Lato"/>
                <a:ea typeface="Lato"/>
                <a:cs typeface="Lato"/>
                <a:sym typeface="Lato"/>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gif"/><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gif"/><Relationship Id="rId4" Type="http://schemas.openxmlformats.org/officeDocument/2006/relationships/image" Target="../media/image36.gif"/></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1.jpg"/><Relationship Id="rId5" Type="http://schemas.openxmlformats.org/officeDocument/2006/relationships/image" Target="../media/image5.jp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4.jp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5"/>
          <p:cNvSpPr txBox="1"/>
          <p:nvPr/>
        </p:nvSpPr>
        <p:spPr>
          <a:xfrm>
            <a:off x="311708" y="659250"/>
            <a:ext cx="8520600" cy="2052600"/>
          </a:xfrm>
          <a:prstGeom prst="rect">
            <a:avLst/>
          </a:prstGeom>
          <a:noFill/>
          <a:ln>
            <a:noFill/>
          </a:ln>
        </p:spPr>
        <p:txBody>
          <a:bodyPr spcFirstLastPara="1" wrap="square" lIns="91425" tIns="91425" rIns="91425" bIns="91425" anchor="b" anchorCtr="0">
            <a:normAutofit lnSpcReduction="10000"/>
          </a:bodyPr>
          <a:lstStyle/>
          <a:p>
            <a:pPr marL="0" lvl="0" indent="0" algn="ctr" rtl="0">
              <a:spcBef>
                <a:spcPts val="0"/>
              </a:spcBef>
              <a:spcAft>
                <a:spcPts val="0"/>
              </a:spcAft>
              <a:buNone/>
            </a:pPr>
            <a:r>
              <a:rPr lang="en" sz="4400">
                <a:latin typeface="Poppins"/>
                <a:ea typeface="Poppins"/>
                <a:cs typeface="Poppins"/>
                <a:sym typeface="Poppins"/>
              </a:rPr>
              <a:t>Precision in Freeze-Drying: Continuous Vial Mass Monitoring</a:t>
            </a:r>
            <a:endParaRPr sz="5600">
              <a:solidFill>
                <a:srgbClr val="000000"/>
              </a:solidFill>
              <a:latin typeface="Poppins"/>
              <a:ea typeface="Poppins"/>
              <a:cs typeface="Poppins"/>
              <a:sym typeface="Poppins"/>
            </a:endParaRPr>
          </a:p>
        </p:txBody>
      </p:sp>
      <p:sp>
        <p:nvSpPr>
          <p:cNvPr id="65" name="Google Shape;65;p15"/>
          <p:cNvSpPr txBox="1"/>
          <p:nvPr/>
        </p:nvSpPr>
        <p:spPr>
          <a:xfrm>
            <a:off x="470550" y="2954792"/>
            <a:ext cx="8202900" cy="1519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500" b="1">
                <a:latin typeface="Lato"/>
                <a:ea typeface="Lato"/>
                <a:cs typeface="Lato"/>
                <a:sym typeface="Lato"/>
              </a:rPr>
              <a:t>Team: </a:t>
            </a:r>
            <a:r>
              <a:rPr lang="en" sz="1500">
                <a:solidFill>
                  <a:srgbClr val="000000"/>
                </a:solidFill>
                <a:latin typeface="Lato"/>
                <a:ea typeface="Lato"/>
                <a:cs typeface="Lato"/>
                <a:sym typeface="Lato"/>
              </a:rPr>
              <a:t>Elijah Bell, Xavier Bell, Umesh Padia, Sebastián Ruiz-Lopera, Liane Xu</a:t>
            </a:r>
            <a:endParaRPr sz="1500">
              <a:solidFill>
                <a:srgbClr val="000000"/>
              </a:solidFill>
              <a:latin typeface="Lato"/>
              <a:ea typeface="Lato"/>
              <a:cs typeface="Lato"/>
              <a:sym typeface="Lato"/>
            </a:endParaRPr>
          </a:p>
          <a:p>
            <a:pPr marL="0" lvl="0" indent="0" algn="ctr" rtl="0">
              <a:lnSpc>
                <a:spcPct val="115000"/>
              </a:lnSpc>
              <a:spcBef>
                <a:spcPts val="600"/>
              </a:spcBef>
              <a:spcAft>
                <a:spcPts val="0"/>
              </a:spcAft>
              <a:buNone/>
            </a:pPr>
            <a:r>
              <a:rPr lang="en" sz="1500" b="1">
                <a:latin typeface="Lato"/>
                <a:ea typeface="Lato"/>
                <a:cs typeface="Lato"/>
                <a:sym typeface="Lato"/>
              </a:rPr>
              <a:t>Mentors: </a:t>
            </a:r>
            <a:r>
              <a:rPr lang="en" sz="1500">
                <a:latin typeface="Lato"/>
                <a:ea typeface="Lato"/>
                <a:cs typeface="Lato"/>
                <a:sym typeface="Lato"/>
              </a:rPr>
              <a:t>Professor Alex Slocum, Dr. Steven Burcat, Rohan Kadambi, Dr. Elena Kalodner-Martin</a:t>
            </a:r>
            <a:endParaRPr sz="1500">
              <a:latin typeface="Lato"/>
              <a:ea typeface="Lato"/>
              <a:cs typeface="Lato"/>
              <a:sym typeface="Lato"/>
            </a:endParaRPr>
          </a:p>
          <a:p>
            <a:pPr marL="0" lvl="0" indent="0" algn="ctr" rtl="0">
              <a:lnSpc>
                <a:spcPct val="115000"/>
              </a:lnSpc>
              <a:spcBef>
                <a:spcPts val="600"/>
              </a:spcBef>
              <a:spcAft>
                <a:spcPts val="600"/>
              </a:spcAft>
              <a:buNone/>
            </a:pPr>
            <a:r>
              <a:rPr lang="en" sz="1200">
                <a:latin typeface="Lato"/>
                <a:ea typeface="Lato"/>
                <a:cs typeface="Lato"/>
                <a:sym typeface="Lato"/>
              </a:rPr>
              <a:t>May</a:t>
            </a:r>
            <a:r>
              <a:rPr lang="en" sz="1200">
                <a:solidFill>
                  <a:srgbClr val="000000"/>
                </a:solidFill>
                <a:latin typeface="Lato"/>
                <a:ea typeface="Lato"/>
                <a:cs typeface="Lato"/>
                <a:sym typeface="Lato"/>
              </a:rPr>
              <a:t> 1</a:t>
            </a:r>
            <a:r>
              <a:rPr lang="en" sz="1200">
                <a:latin typeface="Lato"/>
                <a:ea typeface="Lato"/>
                <a:cs typeface="Lato"/>
                <a:sym typeface="Lato"/>
              </a:rPr>
              <a:t>2</a:t>
            </a:r>
            <a:r>
              <a:rPr lang="en" sz="1200">
                <a:solidFill>
                  <a:srgbClr val="000000"/>
                </a:solidFill>
                <a:latin typeface="Lato"/>
                <a:ea typeface="Lato"/>
                <a:cs typeface="Lato"/>
                <a:sym typeface="Lato"/>
              </a:rPr>
              <a:t>, 2025</a:t>
            </a:r>
            <a:endParaRPr sz="1200">
              <a:solidFill>
                <a:srgbClr val="000000"/>
              </a:solidFill>
              <a:latin typeface="Lato"/>
              <a:ea typeface="Lato"/>
              <a:cs typeface="Lato"/>
              <a:sym typeface="Lato"/>
            </a:endParaRPr>
          </a:p>
        </p:txBody>
      </p:sp>
      <p:pic>
        <p:nvPicPr>
          <p:cNvPr id="66" name="Google Shape;66;p15"/>
          <p:cNvPicPr preferRelativeResize="0"/>
          <p:nvPr/>
        </p:nvPicPr>
        <p:blipFill>
          <a:blip r:embed="rId3">
            <a:alphaModFix/>
          </a:blip>
          <a:stretch>
            <a:fillRect/>
          </a:stretch>
        </p:blipFill>
        <p:spPr>
          <a:xfrm>
            <a:off x="133250" y="4663225"/>
            <a:ext cx="1576068" cy="393600"/>
          </a:xfrm>
          <a:prstGeom prst="rect">
            <a:avLst/>
          </a:prstGeom>
          <a:noFill/>
          <a:ln>
            <a:noFill/>
          </a:ln>
        </p:spPr>
      </p:pic>
      <p:cxnSp>
        <p:nvCxnSpPr>
          <p:cNvPr id="67" name="Google Shape;67;p15"/>
          <p:cNvCxnSpPr/>
          <p:nvPr/>
        </p:nvCxnSpPr>
        <p:spPr>
          <a:xfrm>
            <a:off x="196950" y="4592775"/>
            <a:ext cx="8750100" cy="0"/>
          </a:xfrm>
          <a:prstGeom prst="straightConnector1">
            <a:avLst/>
          </a:prstGeom>
          <a:noFill/>
          <a:ln w="19050" cap="flat" cmpd="sng">
            <a:solidFill>
              <a:srgbClr val="000000"/>
            </a:solidFill>
            <a:prstDash val="solid"/>
            <a:round/>
            <a:headEnd type="none" w="med" len="med"/>
            <a:tailEnd type="none" w="med" len="med"/>
          </a:ln>
        </p:spPr>
      </p:cxnSp>
      <p:sp>
        <p:nvSpPr>
          <p:cNvPr id="68" name="Google Shape;68;p15"/>
          <p:cNvSpPr txBox="1"/>
          <p:nvPr/>
        </p:nvSpPr>
        <p:spPr>
          <a:xfrm>
            <a:off x="3091200" y="4717525"/>
            <a:ext cx="2961600" cy="28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rgbClr val="000000"/>
                </a:solidFill>
                <a:latin typeface="Poppins"/>
                <a:ea typeface="Poppins"/>
                <a:cs typeface="Poppins"/>
                <a:sym typeface="Poppins"/>
              </a:rPr>
              <a:t>Lyophilization</a:t>
            </a:r>
            <a:endParaRPr sz="1100">
              <a:solidFill>
                <a:srgbClr val="000000"/>
              </a:solidFill>
              <a:latin typeface="Poppins"/>
              <a:ea typeface="Poppins"/>
              <a:cs typeface="Poppins"/>
              <a:sym typeface="Poppins"/>
            </a:endParaRPr>
          </a:p>
        </p:txBody>
      </p:sp>
      <p:sp>
        <p:nvSpPr>
          <p:cNvPr id="69" name="Google Shape;69;p15"/>
          <p:cNvSpPr txBox="1"/>
          <p:nvPr/>
        </p:nvSpPr>
        <p:spPr>
          <a:xfrm>
            <a:off x="5654075" y="4717525"/>
            <a:ext cx="2961600" cy="285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100">
                <a:solidFill>
                  <a:srgbClr val="000000"/>
                </a:solidFill>
                <a:latin typeface="Poppins"/>
                <a:ea typeface="Poppins"/>
                <a:cs typeface="Poppins"/>
                <a:sym typeface="Poppins"/>
              </a:rPr>
              <a:t>2.750 Medical Device Design</a:t>
            </a:r>
            <a:endParaRPr sz="1100">
              <a:solidFill>
                <a:srgbClr val="000000"/>
              </a:solidFill>
              <a:latin typeface="Poppins"/>
              <a:ea typeface="Poppins"/>
              <a:cs typeface="Poppins"/>
              <a:sym typeface="Poppins"/>
            </a:endParaRPr>
          </a:p>
        </p:txBody>
      </p:sp>
      <p:pic>
        <p:nvPicPr>
          <p:cNvPr id="70" name="Google Shape;70;p15"/>
          <p:cNvPicPr preferRelativeResize="0"/>
          <p:nvPr/>
        </p:nvPicPr>
        <p:blipFill>
          <a:blip r:embed="rId4">
            <a:alphaModFix/>
          </a:blip>
          <a:stretch>
            <a:fillRect/>
          </a:stretch>
        </p:blipFill>
        <p:spPr>
          <a:xfrm>
            <a:off x="1854813" y="4717524"/>
            <a:ext cx="1090908" cy="285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24"/>
          <p:cNvSpPr/>
          <p:nvPr/>
        </p:nvSpPr>
        <p:spPr>
          <a:xfrm>
            <a:off x="5438725" y="1403350"/>
            <a:ext cx="3445800" cy="3629100"/>
          </a:xfrm>
          <a:prstGeom prst="rect">
            <a:avLst/>
          </a:prstGeom>
          <a:solidFill>
            <a:srgbClr val="FFFFFF"/>
          </a:solidFill>
          <a:ln w="9525"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5" name="Google Shape;265;p24"/>
          <p:cNvSpPr/>
          <p:nvPr/>
        </p:nvSpPr>
        <p:spPr>
          <a:xfrm>
            <a:off x="340050" y="3238375"/>
            <a:ext cx="4601100" cy="1794000"/>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266" name="Google Shape;266;p24"/>
          <p:cNvGrpSpPr/>
          <p:nvPr/>
        </p:nvGrpSpPr>
        <p:grpSpPr>
          <a:xfrm>
            <a:off x="2897365" y="3728174"/>
            <a:ext cx="263100" cy="647550"/>
            <a:chOff x="2978390" y="3350574"/>
            <a:chExt cx="263100" cy="647550"/>
          </a:xfrm>
        </p:grpSpPr>
        <p:sp>
          <p:nvSpPr>
            <p:cNvPr id="267" name="Google Shape;267;p24"/>
            <p:cNvSpPr/>
            <p:nvPr/>
          </p:nvSpPr>
          <p:spPr>
            <a:xfrm>
              <a:off x="2978390" y="3463824"/>
              <a:ext cx="263100" cy="534300"/>
            </a:xfrm>
            <a:prstGeom prst="roundRect">
              <a:avLst>
                <a:gd name="adj" fmla="val 16667"/>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8" name="Google Shape;268;p24"/>
            <p:cNvSpPr/>
            <p:nvPr/>
          </p:nvSpPr>
          <p:spPr>
            <a:xfrm>
              <a:off x="3023990" y="3350574"/>
              <a:ext cx="171900" cy="205200"/>
            </a:xfrm>
            <a:prstGeom prst="roundRect">
              <a:avLst>
                <a:gd name="adj" fmla="val 16667"/>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69" name="Google Shape;269;p24"/>
          <p:cNvSpPr/>
          <p:nvPr/>
        </p:nvSpPr>
        <p:spPr>
          <a:xfrm>
            <a:off x="1803325" y="4449000"/>
            <a:ext cx="1308100" cy="400050"/>
          </a:xfrm>
          <a:custGeom>
            <a:avLst/>
            <a:gdLst/>
            <a:ahLst/>
            <a:cxnLst/>
            <a:rect l="l" t="t" r="r" b="b"/>
            <a:pathLst>
              <a:path w="52324" h="16002" extrusionOk="0">
                <a:moveTo>
                  <a:pt x="0" y="0"/>
                </a:moveTo>
                <a:cubicBezTo>
                  <a:pt x="4911" y="974"/>
                  <a:pt x="20743" y="3175"/>
                  <a:pt x="29464" y="5842"/>
                </a:cubicBezTo>
                <a:cubicBezTo>
                  <a:pt x="38185" y="8509"/>
                  <a:pt x="48514" y="14309"/>
                  <a:pt x="52324" y="16002"/>
                </a:cubicBezTo>
              </a:path>
            </a:pathLst>
          </a:custGeom>
          <a:noFill/>
          <a:ln w="114300" cap="flat" cmpd="sng">
            <a:solidFill>
              <a:srgbClr val="999999"/>
            </a:solidFill>
            <a:prstDash val="solid"/>
            <a:round/>
            <a:headEnd type="none" w="med" len="med"/>
            <a:tailEnd type="none" w="med" len="med"/>
          </a:ln>
        </p:spPr>
      </p:sp>
      <p:grpSp>
        <p:nvGrpSpPr>
          <p:cNvPr id="270" name="Google Shape;270;p24"/>
          <p:cNvGrpSpPr/>
          <p:nvPr/>
        </p:nvGrpSpPr>
        <p:grpSpPr>
          <a:xfrm rot="1616196">
            <a:off x="3015440" y="4127211"/>
            <a:ext cx="263098" cy="647544"/>
            <a:chOff x="2978390" y="3350574"/>
            <a:chExt cx="263100" cy="647550"/>
          </a:xfrm>
        </p:grpSpPr>
        <p:sp>
          <p:nvSpPr>
            <p:cNvPr id="271" name="Google Shape;271;p24"/>
            <p:cNvSpPr/>
            <p:nvPr/>
          </p:nvSpPr>
          <p:spPr>
            <a:xfrm>
              <a:off x="2978390" y="3463824"/>
              <a:ext cx="263100" cy="534300"/>
            </a:xfrm>
            <a:prstGeom prst="roundRect">
              <a:avLst>
                <a:gd name="adj" fmla="val 16667"/>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2" name="Google Shape;272;p24"/>
            <p:cNvSpPr/>
            <p:nvPr/>
          </p:nvSpPr>
          <p:spPr>
            <a:xfrm>
              <a:off x="3023990" y="3350574"/>
              <a:ext cx="171900" cy="205200"/>
            </a:xfrm>
            <a:prstGeom prst="roundRect">
              <a:avLst>
                <a:gd name="adj" fmla="val 16667"/>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73" name="Google Shape;273;p24"/>
          <p:cNvSpPr/>
          <p:nvPr/>
        </p:nvSpPr>
        <p:spPr>
          <a:xfrm>
            <a:off x="1612632" y="4384392"/>
            <a:ext cx="1585800" cy="91800"/>
          </a:xfrm>
          <a:prstGeom prst="rect">
            <a:avLst/>
          </a:prstGeom>
          <a:solidFill>
            <a:srgbClr val="D9D9D9"/>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 name="Google Shape;274;p24"/>
          <p:cNvSpPr/>
          <p:nvPr/>
        </p:nvSpPr>
        <p:spPr>
          <a:xfrm rot="-1460288">
            <a:off x="2936725" y="2216753"/>
            <a:ext cx="2016399" cy="92196"/>
          </a:xfrm>
          <a:prstGeom prst="rect">
            <a:avLst/>
          </a:prstGeom>
          <a:solidFill>
            <a:srgbClr val="FFD966"/>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 name="Google Shape;275;p24"/>
          <p:cNvSpPr/>
          <p:nvPr/>
        </p:nvSpPr>
        <p:spPr>
          <a:xfrm rot="-6834">
            <a:off x="2946991" y="4287913"/>
            <a:ext cx="150900" cy="91800"/>
          </a:xfrm>
          <a:prstGeom prst="rect">
            <a:avLst/>
          </a:prstGeom>
          <a:solidFill>
            <a:srgbClr val="FFD966"/>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 name="Google Shape;276;p24"/>
          <p:cNvSpPr/>
          <p:nvPr/>
        </p:nvSpPr>
        <p:spPr>
          <a:xfrm rot="-4892129">
            <a:off x="2297648" y="3452137"/>
            <a:ext cx="1693649" cy="30430"/>
          </a:xfrm>
          <a:prstGeom prst="rect">
            <a:avLst/>
          </a:prstGeom>
          <a:solidFill>
            <a:srgbClr val="FF8D82">
              <a:alpha val="392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 name="Google Shape;277;p24"/>
          <p:cNvSpPr/>
          <p:nvPr/>
        </p:nvSpPr>
        <p:spPr>
          <a:xfrm rot="-5872197">
            <a:off x="1896763" y="3649835"/>
            <a:ext cx="2046374" cy="30479"/>
          </a:xfrm>
          <a:prstGeom prst="rect">
            <a:avLst/>
          </a:prstGeom>
          <a:solidFill>
            <a:srgbClr val="FF8D82">
              <a:alpha val="392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 name="Google Shape;278;p24"/>
          <p:cNvSpPr/>
          <p:nvPr/>
        </p:nvSpPr>
        <p:spPr>
          <a:xfrm rot="1151059">
            <a:off x="3154998" y="3282096"/>
            <a:ext cx="4120104" cy="30758"/>
          </a:xfrm>
          <a:prstGeom prst="rect">
            <a:avLst/>
          </a:prstGeom>
          <a:solidFill>
            <a:srgbClr val="FF8D82">
              <a:alpha val="392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 name="Google Shape;279;p24"/>
          <p:cNvSpPr/>
          <p:nvPr/>
        </p:nvSpPr>
        <p:spPr>
          <a:xfrm>
            <a:off x="1601450" y="4382517"/>
            <a:ext cx="263100" cy="4695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0" name="Google Shape;280;p24"/>
          <p:cNvSpPr/>
          <p:nvPr/>
        </p:nvSpPr>
        <p:spPr>
          <a:xfrm rot="1710082">
            <a:off x="2941651" y="4669572"/>
            <a:ext cx="150887" cy="91820"/>
          </a:xfrm>
          <a:prstGeom prst="rect">
            <a:avLst/>
          </a:prstGeom>
          <a:solidFill>
            <a:srgbClr val="F1C23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281" name="Google Shape;281;p24"/>
          <p:cNvGrpSpPr/>
          <p:nvPr/>
        </p:nvGrpSpPr>
        <p:grpSpPr>
          <a:xfrm rot="1009331">
            <a:off x="2408374" y="1836846"/>
            <a:ext cx="559166" cy="798185"/>
            <a:chOff x="1947194" y="1621739"/>
            <a:chExt cx="559170" cy="798191"/>
          </a:xfrm>
        </p:grpSpPr>
        <p:sp>
          <p:nvSpPr>
            <p:cNvPr id="282" name="Google Shape;282;p24"/>
            <p:cNvSpPr/>
            <p:nvPr/>
          </p:nvSpPr>
          <p:spPr>
            <a:xfrm rot="-1575220">
              <a:off x="2099911" y="1635686"/>
              <a:ext cx="246866" cy="714006"/>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3" name="Google Shape;283;p24"/>
            <p:cNvSpPr/>
            <p:nvPr/>
          </p:nvSpPr>
          <p:spPr>
            <a:xfrm rot="-1576152">
              <a:off x="2332414" y="2278840"/>
              <a:ext cx="155901" cy="112982"/>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84" name="Google Shape;284;p24"/>
          <p:cNvSpPr/>
          <p:nvPr/>
        </p:nvSpPr>
        <p:spPr>
          <a:xfrm rot="-3441590">
            <a:off x="2301191" y="3304798"/>
            <a:ext cx="3237718" cy="30454"/>
          </a:xfrm>
          <a:prstGeom prst="rect">
            <a:avLst/>
          </a:prstGeom>
          <a:solidFill>
            <a:srgbClr val="FF2712">
              <a:alpha val="53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5" name="Google Shape;285;p24"/>
          <p:cNvSpPr/>
          <p:nvPr/>
        </p:nvSpPr>
        <p:spPr>
          <a:xfrm rot="901931">
            <a:off x="4732838" y="2253587"/>
            <a:ext cx="2461429" cy="30576"/>
          </a:xfrm>
          <a:prstGeom prst="rect">
            <a:avLst/>
          </a:prstGeom>
          <a:solidFill>
            <a:srgbClr val="FF2712">
              <a:alpha val="53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6" name="Google Shape;286;p24"/>
          <p:cNvSpPr/>
          <p:nvPr/>
        </p:nvSpPr>
        <p:spPr>
          <a:xfrm>
            <a:off x="7137200" y="1851150"/>
            <a:ext cx="176400" cy="30285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7" name="Google Shape;287;p24"/>
          <p:cNvSpPr/>
          <p:nvPr/>
        </p:nvSpPr>
        <p:spPr>
          <a:xfrm>
            <a:off x="7386475" y="2606125"/>
            <a:ext cx="176400" cy="1382700"/>
          </a:xfrm>
          <a:prstGeom prst="rightBrace">
            <a:avLst>
              <a:gd name="adj1" fmla="val 23531"/>
              <a:gd name="adj2" fmla="val 50000"/>
            </a:avLst>
          </a:prstGeom>
          <a:noFill/>
          <a:ln w="38100" cap="flat" cmpd="sng">
            <a:solidFill>
              <a:srgbClr val="C27BA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8" name="Google Shape;288;p24"/>
          <p:cNvSpPr/>
          <p:nvPr/>
        </p:nvSpPr>
        <p:spPr>
          <a:xfrm>
            <a:off x="3376300" y="4410075"/>
            <a:ext cx="176400" cy="469500"/>
          </a:xfrm>
          <a:prstGeom prst="rightBrace">
            <a:avLst>
              <a:gd name="adj1" fmla="val 23531"/>
              <a:gd name="adj2" fmla="val 50000"/>
            </a:avLst>
          </a:prstGeom>
          <a:noFill/>
          <a:ln w="38100" cap="flat" cmpd="sng">
            <a:solidFill>
              <a:srgbClr val="C27BA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9" name="Google Shape;289;p24"/>
          <p:cNvSpPr txBox="1"/>
          <p:nvPr/>
        </p:nvSpPr>
        <p:spPr>
          <a:xfrm>
            <a:off x="2110474" y="1428088"/>
            <a:ext cx="855414"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chemeClr val="dk2"/>
                </a:solidFill>
                <a:latin typeface="Lexend ExtraLight"/>
                <a:ea typeface="Lexend ExtraLight"/>
                <a:cs typeface="Lexend ExtraLight"/>
                <a:sym typeface="Lexend ExtraLight"/>
              </a:rPr>
              <a:t>Laser</a:t>
            </a:r>
            <a:endParaRPr sz="1800" dirty="0">
              <a:solidFill>
                <a:schemeClr val="dk2"/>
              </a:solidFill>
              <a:latin typeface="Lexend ExtraLight"/>
              <a:ea typeface="Lexend ExtraLight"/>
              <a:cs typeface="Lexend ExtraLight"/>
              <a:sym typeface="Lexend ExtraLight"/>
            </a:endParaRPr>
          </a:p>
        </p:txBody>
      </p:sp>
      <p:sp>
        <p:nvSpPr>
          <p:cNvPr id="290" name="Google Shape;290;p24"/>
          <p:cNvSpPr txBox="1"/>
          <p:nvPr/>
        </p:nvSpPr>
        <p:spPr>
          <a:xfrm>
            <a:off x="3160481" y="1723175"/>
            <a:ext cx="1134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Lexend ExtraLight"/>
                <a:ea typeface="Lexend ExtraLight"/>
                <a:cs typeface="Lexend ExtraLight"/>
                <a:sym typeface="Lexend ExtraLight"/>
              </a:rPr>
              <a:t>Mirror</a:t>
            </a:r>
            <a:endParaRPr sz="1800">
              <a:solidFill>
                <a:schemeClr val="dk2"/>
              </a:solidFill>
              <a:latin typeface="Lexend ExtraLight"/>
              <a:ea typeface="Lexend ExtraLight"/>
              <a:cs typeface="Lexend ExtraLight"/>
              <a:sym typeface="Lexend ExtraLight"/>
            </a:endParaRPr>
          </a:p>
        </p:txBody>
      </p:sp>
      <p:sp>
        <p:nvSpPr>
          <p:cNvPr id="291" name="Google Shape;291;p24"/>
          <p:cNvSpPr txBox="1"/>
          <p:nvPr/>
        </p:nvSpPr>
        <p:spPr>
          <a:xfrm>
            <a:off x="314800" y="3972425"/>
            <a:ext cx="205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Lexend ExtraLight"/>
                <a:ea typeface="Lexend ExtraLight"/>
                <a:cs typeface="Lexend ExtraLight"/>
                <a:sym typeface="Lexend ExtraLight"/>
              </a:rPr>
              <a:t>Cantilever Beam</a:t>
            </a:r>
            <a:endParaRPr sz="1800">
              <a:solidFill>
                <a:schemeClr val="dk2"/>
              </a:solidFill>
              <a:latin typeface="Lexend ExtraLight"/>
              <a:ea typeface="Lexend ExtraLight"/>
              <a:cs typeface="Lexend ExtraLight"/>
              <a:sym typeface="Lexend ExtraLight"/>
            </a:endParaRPr>
          </a:p>
        </p:txBody>
      </p:sp>
      <p:sp>
        <p:nvSpPr>
          <p:cNvPr id="292" name="Google Shape;292;p24"/>
          <p:cNvSpPr txBox="1"/>
          <p:nvPr/>
        </p:nvSpPr>
        <p:spPr>
          <a:xfrm>
            <a:off x="1177309" y="3584600"/>
            <a:ext cx="1308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Lexend ExtraLight"/>
                <a:ea typeface="Lexend ExtraLight"/>
                <a:cs typeface="Lexend ExtraLight"/>
                <a:sym typeface="Lexend ExtraLight"/>
              </a:rPr>
              <a:t>Mirror</a:t>
            </a:r>
            <a:endParaRPr sz="1800">
              <a:solidFill>
                <a:schemeClr val="dk2"/>
              </a:solidFill>
              <a:latin typeface="Lexend ExtraLight"/>
              <a:ea typeface="Lexend ExtraLight"/>
              <a:cs typeface="Lexend ExtraLight"/>
              <a:sym typeface="Lexend ExtraLight"/>
            </a:endParaRPr>
          </a:p>
        </p:txBody>
      </p:sp>
      <p:sp>
        <p:nvSpPr>
          <p:cNvPr id="293" name="Google Shape;293;p24"/>
          <p:cNvSpPr txBox="1"/>
          <p:nvPr/>
        </p:nvSpPr>
        <p:spPr>
          <a:xfrm>
            <a:off x="1408809" y="3243688"/>
            <a:ext cx="1308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Lexend ExtraLight"/>
                <a:ea typeface="Lexend ExtraLight"/>
                <a:cs typeface="Lexend ExtraLight"/>
                <a:sym typeface="Lexend ExtraLight"/>
              </a:rPr>
              <a:t>Vial</a:t>
            </a:r>
            <a:endParaRPr sz="1800">
              <a:solidFill>
                <a:schemeClr val="dk2"/>
              </a:solidFill>
              <a:latin typeface="Lexend ExtraLight"/>
              <a:ea typeface="Lexend ExtraLight"/>
              <a:cs typeface="Lexend ExtraLight"/>
              <a:sym typeface="Lexend ExtraLight"/>
            </a:endParaRPr>
          </a:p>
        </p:txBody>
      </p:sp>
      <p:sp>
        <p:nvSpPr>
          <p:cNvPr id="294" name="Google Shape;294;p24"/>
          <p:cNvSpPr txBox="1"/>
          <p:nvPr/>
        </p:nvSpPr>
        <p:spPr>
          <a:xfrm>
            <a:off x="5317509" y="2430525"/>
            <a:ext cx="1308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Lexend ExtraLight"/>
                <a:ea typeface="Lexend ExtraLight"/>
                <a:cs typeface="Lexend ExtraLight"/>
                <a:sym typeface="Lexend ExtraLight"/>
              </a:rPr>
              <a:t>Camera</a:t>
            </a:r>
            <a:endParaRPr sz="1800">
              <a:solidFill>
                <a:schemeClr val="dk2"/>
              </a:solidFill>
              <a:latin typeface="Lexend ExtraLight"/>
              <a:ea typeface="Lexend ExtraLight"/>
              <a:cs typeface="Lexend ExtraLight"/>
              <a:sym typeface="Lexend ExtraLight"/>
            </a:endParaRPr>
          </a:p>
        </p:txBody>
      </p:sp>
      <p:sp>
        <p:nvSpPr>
          <p:cNvPr id="295" name="Google Shape;295;p24"/>
          <p:cNvSpPr txBox="1"/>
          <p:nvPr/>
        </p:nvSpPr>
        <p:spPr>
          <a:xfrm>
            <a:off x="6335573" y="1403350"/>
            <a:ext cx="16521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Lexend ExtraLight"/>
                <a:ea typeface="Lexend ExtraLight"/>
                <a:cs typeface="Lexend ExtraLight"/>
                <a:sym typeface="Lexend ExtraLight"/>
              </a:rPr>
              <a:t>Screen/Wall</a:t>
            </a:r>
            <a:endParaRPr sz="1800">
              <a:solidFill>
                <a:schemeClr val="dk2"/>
              </a:solidFill>
              <a:latin typeface="Lexend ExtraLight"/>
              <a:ea typeface="Lexend ExtraLight"/>
              <a:cs typeface="Lexend ExtraLight"/>
              <a:sym typeface="Lexend ExtraLight"/>
            </a:endParaRPr>
          </a:p>
        </p:txBody>
      </p:sp>
      <p:sp>
        <p:nvSpPr>
          <p:cNvPr id="296" name="Google Shape;296;p24"/>
          <p:cNvSpPr txBox="1"/>
          <p:nvPr/>
        </p:nvSpPr>
        <p:spPr>
          <a:xfrm>
            <a:off x="7488875" y="2974225"/>
            <a:ext cx="14772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rgbClr val="C27BA0"/>
                </a:solidFill>
                <a:latin typeface="Lexend"/>
                <a:ea typeface="Lexend"/>
                <a:cs typeface="Lexend"/>
                <a:sym typeface="Lexend"/>
              </a:rPr>
              <a:t>Amplified Displacement</a:t>
            </a:r>
            <a:endParaRPr sz="1500">
              <a:solidFill>
                <a:srgbClr val="C27BA0"/>
              </a:solidFill>
              <a:latin typeface="Lexend"/>
              <a:ea typeface="Lexend"/>
              <a:cs typeface="Lexend"/>
              <a:sym typeface="Lexend"/>
            </a:endParaRPr>
          </a:p>
        </p:txBody>
      </p:sp>
      <p:sp>
        <p:nvSpPr>
          <p:cNvPr id="297" name="Google Shape;297;p24"/>
          <p:cNvSpPr txBox="1"/>
          <p:nvPr/>
        </p:nvSpPr>
        <p:spPr>
          <a:xfrm>
            <a:off x="3491663" y="4294025"/>
            <a:ext cx="15306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rgbClr val="C27BA0"/>
                </a:solidFill>
                <a:latin typeface="Lexend"/>
                <a:ea typeface="Lexend"/>
                <a:cs typeface="Lexend"/>
                <a:sym typeface="Lexend"/>
              </a:rPr>
              <a:t>Original Displacement</a:t>
            </a:r>
            <a:endParaRPr sz="1500">
              <a:solidFill>
                <a:srgbClr val="C27BA0"/>
              </a:solidFill>
              <a:latin typeface="Lexend"/>
              <a:ea typeface="Lexend"/>
              <a:cs typeface="Lexend"/>
              <a:sym typeface="Lexend"/>
            </a:endParaRPr>
          </a:p>
        </p:txBody>
      </p:sp>
      <p:cxnSp>
        <p:nvCxnSpPr>
          <p:cNvPr id="298" name="Google Shape;298;p24"/>
          <p:cNvCxnSpPr/>
          <p:nvPr/>
        </p:nvCxnSpPr>
        <p:spPr>
          <a:xfrm>
            <a:off x="2302525" y="3516375"/>
            <a:ext cx="638700" cy="631500"/>
          </a:xfrm>
          <a:prstGeom prst="straightConnector1">
            <a:avLst/>
          </a:prstGeom>
          <a:noFill/>
          <a:ln w="9525" cap="flat" cmpd="sng">
            <a:solidFill>
              <a:schemeClr val="dk2"/>
            </a:solidFill>
            <a:prstDash val="solid"/>
            <a:round/>
            <a:headEnd type="none" w="med" len="med"/>
            <a:tailEnd type="none" w="med" len="med"/>
          </a:ln>
        </p:spPr>
      </p:cxnSp>
      <p:cxnSp>
        <p:nvCxnSpPr>
          <p:cNvPr id="299" name="Google Shape;299;p24"/>
          <p:cNvCxnSpPr/>
          <p:nvPr/>
        </p:nvCxnSpPr>
        <p:spPr>
          <a:xfrm>
            <a:off x="2223400" y="3834125"/>
            <a:ext cx="750900" cy="499200"/>
          </a:xfrm>
          <a:prstGeom prst="straightConnector1">
            <a:avLst/>
          </a:prstGeom>
          <a:noFill/>
          <a:ln w="9525" cap="flat" cmpd="sng">
            <a:solidFill>
              <a:schemeClr val="dk2"/>
            </a:solidFill>
            <a:prstDash val="solid"/>
            <a:round/>
            <a:headEnd type="none" w="med" len="med"/>
            <a:tailEnd type="none" w="med" len="med"/>
          </a:ln>
        </p:spPr>
      </p:cxnSp>
      <p:cxnSp>
        <p:nvCxnSpPr>
          <p:cNvPr id="300" name="Google Shape;300;p24"/>
          <p:cNvCxnSpPr/>
          <p:nvPr/>
        </p:nvCxnSpPr>
        <p:spPr>
          <a:xfrm rot="10800000">
            <a:off x="2177625" y="4233975"/>
            <a:ext cx="313200" cy="202200"/>
          </a:xfrm>
          <a:prstGeom prst="straightConnector1">
            <a:avLst/>
          </a:prstGeom>
          <a:noFill/>
          <a:ln w="9525" cap="flat" cmpd="sng">
            <a:solidFill>
              <a:schemeClr val="dk2"/>
            </a:solidFill>
            <a:prstDash val="solid"/>
            <a:round/>
            <a:headEnd type="none" w="med" len="med"/>
            <a:tailEnd type="none" w="med" len="med"/>
          </a:ln>
        </p:spPr>
      </p:cxnSp>
      <p:cxnSp>
        <p:nvCxnSpPr>
          <p:cNvPr id="301" name="Google Shape;301;p24"/>
          <p:cNvCxnSpPr/>
          <p:nvPr/>
        </p:nvCxnSpPr>
        <p:spPr>
          <a:xfrm rot="10800000" flipH="1">
            <a:off x="6313425" y="1923975"/>
            <a:ext cx="787800" cy="987300"/>
          </a:xfrm>
          <a:prstGeom prst="straightConnector1">
            <a:avLst/>
          </a:prstGeom>
          <a:noFill/>
          <a:ln w="9525" cap="flat" cmpd="sng">
            <a:solidFill>
              <a:schemeClr val="dk2"/>
            </a:solidFill>
            <a:prstDash val="dash"/>
            <a:round/>
            <a:headEnd type="none" w="med" len="med"/>
            <a:tailEnd type="none" w="med" len="med"/>
          </a:ln>
        </p:spPr>
      </p:cxnSp>
      <p:cxnSp>
        <p:nvCxnSpPr>
          <p:cNvPr id="302" name="Google Shape;302;p24"/>
          <p:cNvCxnSpPr/>
          <p:nvPr/>
        </p:nvCxnSpPr>
        <p:spPr>
          <a:xfrm>
            <a:off x="6313425" y="3134375"/>
            <a:ext cx="833100" cy="1048200"/>
          </a:xfrm>
          <a:prstGeom prst="straightConnector1">
            <a:avLst/>
          </a:prstGeom>
          <a:noFill/>
          <a:ln w="9525" cap="flat" cmpd="sng">
            <a:solidFill>
              <a:schemeClr val="dk2"/>
            </a:solidFill>
            <a:prstDash val="dash"/>
            <a:round/>
            <a:headEnd type="none" w="med" len="med"/>
            <a:tailEnd type="none" w="med" len="med"/>
          </a:ln>
        </p:spPr>
      </p:cxnSp>
      <p:pic>
        <p:nvPicPr>
          <p:cNvPr id="303" name="Google Shape;303;p24"/>
          <p:cNvPicPr preferRelativeResize="0"/>
          <p:nvPr/>
        </p:nvPicPr>
        <p:blipFill>
          <a:blip r:embed="rId3">
            <a:alphaModFix/>
          </a:blip>
          <a:stretch>
            <a:fillRect/>
          </a:stretch>
        </p:blipFill>
        <p:spPr>
          <a:xfrm>
            <a:off x="5764229" y="2852270"/>
            <a:ext cx="527877" cy="395908"/>
          </a:xfrm>
          <a:prstGeom prst="rect">
            <a:avLst/>
          </a:prstGeom>
          <a:noFill/>
          <a:ln>
            <a:noFill/>
          </a:ln>
        </p:spPr>
      </p:pic>
      <p:sp>
        <p:nvSpPr>
          <p:cNvPr id="304" name="Google Shape;304;p24"/>
          <p:cNvSpPr txBox="1"/>
          <p:nvPr/>
        </p:nvSpPr>
        <p:spPr>
          <a:xfrm>
            <a:off x="5435425" y="1411125"/>
            <a:ext cx="1530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Poppins"/>
                <a:ea typeface="Poppins"/>
                <a:cs typeface="Poppins"/>
                <a:sym typeface="Poppins"/>
              </a:rPr>
              <a:t>Image Processing</a:t>
            </a:r>
            <a:endParaRPr sz="1800">
              <a:solidFill>
                <a:schemeClr val="dk1"/>
              </a:solidFill>
              <a:latin typeface="Poppins"/>
              <a:ea typeface="Poppins"/>
              <a:cs typeface="Poppins"/>
              <a:sym typeface="Poppins"/>
            </a:endParaRPr>
          </a:p>
        </p:txBody>
      </p:sp>
      <p:sp>
        <p:nvSpPr>
          <p:cNvPr id="305" name="Google Shape;305;p24"/>
          <p:cNvSpPr txBox="1"/>
          <p:nvPr/>
        </p:nvSpPr>
        <p:spPr>
          <a:xfrm>
            <a:off x="377975" y="3256400"/>
            <a:ext cx="1530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Poppins"/>
                <a:ea typeface="Poppins"/>
                <a:cs typeface="Poppins"/>
                <a:sym typeface="Poppins"/>
              </a:rPr>
              <a:t>Cantilever</a:t>
            </a:r>
            <a:endParaRPr sz="1800">
              <a:solidFill>
                <a:schemeClr val="dk1"/>
              </a:solidFill>
              <a:latin typeface="Poppins"/>
              <a:ea typeface="Poppins"/>
              <a:cs typeface="Poppins"/>
              <a:sym typeface="Poppins"/>
            </a:endParaRPr>
          </a:p>
        </p:txBody>
      </p:sp>
      <p:sp>
        <p:nvSpPr>
          <p:cNvPr id="306" name="Google Shape;306;p24"/>
          <p:cNvSpPr txBox="1">
            <a:spLocks noGrp="1"/>
          </p:cNvSpPr>
          <p:nvPr>
            <p:ph type="title"/>
          </p:nvPr>
        </p:nvSpPr>
        <p:spPr>
          <a:xfrm>
            <a:off x="311700" y="141025"/>
            <a:ext cx="8520600" cy="1040400"/>
          </a:xfrm>
          <a:prstGeom prst="rect">
            <a:avLst/>
          </a:prstGeom>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90"/>
              <a:buFont typeface="Arial"/>
              <a:buNone/>
            </a:pPr>
            <a:r>
              <a:rPr lang="en">
                <a:latin typeface="Poppins"/>
                <a:ea typeface="Poppins"/>
                <a:cs typeface="Poppins"/>
                <a:sym typeface="Poppins"/>
              </a:rPr>
              <a:t>Our optical lever amplifies small changes in vial mass </a:t>
            </a:r>
            <a:endParaRPr>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5"/>
          <p:cNvSpPr/>
          <p:nvPr/>
        </p:nvSpPr>
        <p:spPr>
          <a:xfrm>
            <a:off x="5438725" y="1403350"/>
            <a:ext cx="3445800" cy="3629100"/>
          </a:xfrm>
          <a:prstGeom prst="rect">
            <a:avLst/>
          </a:prstGeom>
          <a:solidFill>
            <a:srgbClr val="FFFFFF"/>
          </a:solid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2" name="Google Shape;312;p25"/>
          <p:cNvSpPr/>
          <p:nvPr/>
        </p:nvSpPr>
        <p:spPr>
          <a:xfrm>
            <a:off x="340050" y="3238375"/>
            <a:ext cx="4601100" cy="1794000"/>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313" name="Google Shape;313;p25"/>
          <p:cNvGrpSpPr/>
          <p:nvPr/>
        </p:nvGrpSpPr>
        <p:grpSpPr>
          <a:xfrm>
            <a:off x="2897365" y="3728174"/>
            <a:ext cx="263100" cy="647550"/>
            <a:chOff x="2978390" y="3350574"/>
            <a:chExt cx="263100" cy="647550"/>
          </a:xfrm>
        </p:grpSpPr>
        <p:sp>
          <p:nvSpPr>
            <p:cNvPr id="314" name="Google Shape;314;p25"/>
            <p:cNvSpPr/>
            <p:nvPr/>
          </p:nvSpPr>
          <p:spPr>
            <a:xfrm>
              <a:off x="2978390" y="3463824"/>
              <a:ext cx="263100" cy="534300"/>
            </a:xfrm>
            <a:prstGeom prst="roundRect">
              <a:avLst>
                <a:gd name="adj" fmla="val 16667"/>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5" name="Google Shape;315;p25"/>
            <p:cNvSpPr/>
            <p:nvPr/>
          </p:nvSpPr>
          <p:spPr>
            <a:xfrm>
              <a:off x="3023990" y="3350574"/>
              <a:ext cx="171900" cy="205200"/>
            </a:xfrm>
            <a:prstGeom prst="roundRect">
              <a:avLst>
                <a:gd name="adj" fmla="val 16667"/>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316" name="Google Shape;316;p25"/>
          <p:cNvSpPr/>
          <p:nvPr/>
        </p:nvSpPr>
        <p:spPr>
          <a:xfrm>
            <a:off x="1803325" y="4449000"/>
            <a:ext cx="1308100" cy="400050"/>
          </a:xfrm>
          <a:custGeom>
            <a:avLst/>
            <a:gdLst/>
            <a:ahLst/>
            <a:cxnLst/>
            <a:rect l="l" t="t" r="r" b="b"/>
            <a:pathLst>
              <a:path w="52324" h="16002" extrusionOk="0">
                <a:moveTo>
                  <a:pt x="0" y="0"/>
                </a:moveTo>
                <a:cubicBezTo>
                  <a:pt x="4911" y="974"/>
                  <a:pt x="20743" y="3175"/>
                  <a:pt x="29464" y="5842"/>
                </a:cubicBezTo>
                <a:cubicBezTo>
                  <a:pt x="38185" y="8509"/>
                  <a:pt x="48514" y="14309"/>
                  <a:pt x="52324" y="16002"/>
                </a:cubicBezTo>
              </a:path>
            </a:pathLst>
          </a:custGeom>
          <a:noFill/>
          <a:ln w="114300" cap="flat" cmpd="sng">
            <a:solidFill>
              <a:srgbClr val="999999"/>
            </a:solidFill>
            <a:prstDash val="solid"/>
            <a:round/>
            <a:headEnd type="none" w="med" len="med"/>
            <a:tailEnd type="none" w="med" len="med"/>
          </a:ln>
        </p:spPr>
      </p:sp>
      <p:grpSp>
        <p:nvGrpSpPr>
          <p:cNvPr id="317" name="Google Shape;317;p25"/>
          <p:cNvGrpSpPr/>
          <p:nvPr/>
        </p:nvGrpSpPr>
        <p:grpSpPr>
          <a:xfrm rot="1616196">
            <a:off x="3015440" y="4127211"/>
            <a:ext cx="263098" cy="647544"/>
            <a:chOff x="2978390" y="3350574"/>
            <a:chExt cx="263100" cy="647550"/>
          </a:xfrm>
        </p:grpSpPr>
        <p:sp>
          <p:nvSpPr>
            <p:cNvPr id="318" name="Google Shape;318;p25"/>
            <p:cNvSpPr/>
            <p:nvPr/>
          </p:nvSpPr>
          <p:spPr>
            <a:xfrm>
              <a:off x="2978390" y="3463824"/>
              <a:ext cx="263100" cy="534300"/>
            </a:xfrm>
            <a:prstGeom prst="roundRect">
              <a:avLst>
                <a:gd name="adj" fmla="val 16667"/>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9" name="Google Shape;319;p25"/>
            <p:cNvSpPr/>
            <p:nvPr/>
          </p:nvSpPr>
          <p:spPr>
            <a:xfrm>
              <a:off x="3023990" y="3350574"/>
              <a:ext cx="171900" cy="205200"/>
            </a:xfrm>
            <a:prstGeom prst="roundRect">
              <a:avLst>
                <a:gd name="adj" fmla="val 16667"/>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320" name="Google Shape;320;p25"/>
          <p:cNvSpPr/>
          <p:nvPr/>
        </p:nvSpPr>
        <p:spPr>
          <a:xfrm>
            <a:off x="1612632" y="4384392"/>
            <a:ext cx="1585800" cy="91800"/>
          </a:xfrm>
          <a:prstGeom prst="rect">
            <a:avLst/>
          </a:prstGeom>
          <a:solidFill>
            <a:srgbClr val="D9D9D9"/>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1" name="Google Shape;321;p25"/>
          <p:cNvSpPr/>
          <p:nvPr/>
        </p:nvSpPr>
        <p:spPr>
          <a:xfrm rot="-1460288">
            <a:off x="2936725" y="2216753"/>
            <a:ext cx="2016399" cy="92196"/>
          </a:xfrm>
          <a:prstGeom prst="rect">
            <a:avLst/>
          </a:prstGeom>
          <a:solidFill>
            <a:srgbClr val="FFD966"/>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2" name="Google Shape;322;p25"/>
          <p:cNvSpPr/>
          <p:nvPr/>
        </p:nvSpPr>
        <p:spPr>
          <a:xfrm rot="-6834">
            <a:off x="2946991" y="4287913"/>
            <a:ext cx="150900" cy="91800"/>
          </a:xfrm>
          <a:prstGeom prst="rect">
            <a:avLst/>
          </a:prstGeom>
          <a:solidFill>
            <a:srgbClr val="FFD966"/>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3" name="Google Shape;323;p25"/>
          <p:cNvSpPr/>
          <p:nvPr/>
        </p:nvSpPr>
        <p:spPr>
          <a:xfrm rot="-4892129">
            <a:off x="2297648" y="3452137"/>
            <a:ext cx="1693649" cy="30430"/>
          </a:xfrm>
          <a:prstGeom prst="rect">
            <a:avLst/>
          </a:prstGeom>
          <a:solidFill>
            <a:srgbClr val="FF8D82">
              <a:alpha val="392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4" name="Google Shape;324;p25"/>
          <p:cNvSpPr/>
          <p:nvPr/>
        </p:nvSpPr>
        <p:spPr>
          <a:xfrm rot="-5872197">
            <a:off x="1896763" y="3649835"/>
            <a:ext cx="2046374" cy="30479"/>
          </a:xfrm>
          <a:prstGeom prst="rect">
            <a:avLst/>
          </a:prstGeom>
          <a:solidFill>
            <a:srgbClr val="FF8D82">
              <a:alpha val="392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5" name="Google Shape;325;p25"/>
          <p:cNvSpPr/>
          <p:nvPr/>
        </p:nvSpPr>
        <p:spPr>
          <a:xfrm rot="1151059">
            <a:off x="3154998" y="3282096"/>
            <a:ext cx="4120104" cy="30758"/>
          </a:xfrm>
          <a:prstGeom prst="rect">
            <a:avLst/>
          </a:prstGeom>
          <a:solidFill>
            <a:srgbClr val="FF8D82">
              <a:alpha val="392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6" name="Google Shape;326;p25"/>
          <p:cNvSpPr/>
          <p:nvPr/>
        </p:nvSpPr>
        <p:spPr>
          <a:xfrm>
            <a:off x="1601450" y="4382517"/>
            <a:ext cx="263100" cy="4695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7" name="Google Shape;327;p25"/>
          <p:cNvSpPr/>
          <p:nvPr/>
        </p:nvSpPr>
        <p:spPr>
          <a:xfrm rot="1710082">
            <a:off x="2941651" y="4669572"/>
            <a:ext cx="150887" cy="91820"/>
          </a:xfrm>
          <a:prstGeom prst="rect">
            <a:avLst/>
          </a:prstGeom>
          <a:solidFill>
            <a:srgbClr val="F1C23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328" name="Google Shape;328;p25"/>
          <p:cNvGrpSpPr/>
          <p:nvPr/>
        </p:nvGrpSpPr>
        <p:grpSpPr>
          <a:xfrm rot="1009331">
            <a:off x="2408374" y="1836846"/>
            <a:ext cx="559166" cy="798185"/>
            <a:chOff x="1947194" y="1621739"/>
            <a:chExt cx="559170" cy="798191"/>
          </a:xfrm>
        </p:grpSpPr>
        <p:sp>
          <p:nvSpPr>
            <p:cNvPr id="329" name="Google Shape;329;p25"/>
            <p:cNvSpPr/>
            <p:nvPr/>
          </p:nvSpPr>
          <p:spPr>
            <a:xfrm rot="-1575220">
              <a:off x="2099911" y="1635686"/>
              <a:ext cx="246866" cy="714006"/>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0" name="Google Shape;330;p25"/>
            <p:cNvSpPr/>
            <p:nvPr/>
          </p:nvSpPr>
          <p:spPr>
            <a:xfrm rot="-1576152">
              <a:off x="2332414" y="2278840"/>
              <a:ext cx="155901" cy="112982"/>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331" name="Google Shape;331;p25"/>
          <p:cNvSpPr/>
          <p:nvPr/>
        </p:nvSpPr>
        <p:spPr>
          <a:xfrm rot="-3441590">
            <a:off x="2301191" y="3304798"/>
            <a:ext cx="3237718" cy="30454"/>
          </a:xfrm>
          <a:prstGeom prst="rect">
            <a:avLst/>
          </a:prstGeom>
          <a:solidFill>
            <a:srgbClr val="FF2712">
              <a:alpha val="53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2" name="Google Shape;332;p25"/>
          <p:cNvSpPr/>
          <p:nvPr/>
        </p:nvSpPr>
        <p:spPr>
          <a:xfrm rot="901931">
            <a:off x="4732838" y="2253587"/>
            <a:ext cx="2461429" cy="30576"/>
          </a:xfrm>
          <a:prstGeom prst="rect">
            <a:avLst/>
          </a:prstGeom>
          <a:solidFill>
            <a:srgbClr val="FF2712">
              <a:alpha val="53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3" name="Google Shape;333;p25"/>
          <p:cNvSpPr/>
          <p:nvPr/>
        </p:nvSpPr>
        <p:spPr>
          <a:xfrm>
            <a:off x="7137200" y="1851150"/>
            <a:ext cx="176400" cy="30285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4" name="Google Shape;334;p25"/>
          <p:cNvSpPr/>
          <p:nvPr/>
        </p:nvSpPr>
        <p:spPr>
          <a:xfrm>
            <a:off x="7386475" y="2606125"/>
            <a:ext cx="176400" cy="1382700"/>
          </a:xfrm>
          <a:prstGeom prst="rightBrace">
            <a:avLst>
              <a:gd name="adj1" fmla="val 23531"/>
              <a:gd name="adj2" fmla="val 50000"/>
            </a:avLst>
          </a:prstGeom>
          <a:noFill/>
          <a:ln w="38100" cap="flat" cmpd="sng">
            <a:solidFill>
              <a:srgbClr val="C27BA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5" name="Google Shape;335;p25"/>
          <p:cNvSpPr/>
          <p:nvPr/>
        </p:nvSpPr>
        <p:spPr>
          <a:xfrm>
            <a:off x="3376300" y="4410075"/>
            <a:ext cx="176400" cy="469500"/>
          </a:xfrm>
          <a:prstGeom prst="rightBrace">
            <a:avLst>
              <a:gd name="adj1" fmla="val 23531"/>
              <a:gd name="adj2" fmla="val 50000"/>
            </a:avLst>
          </a:prstGeom>
          <a:noFill/>
          <a:ln w="38100" cap="flat" cmpd="sng">
            <a:solidFill>
              <a:srgbClr val="C27BA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6" name="Google Shape;336;p25"/>
          <p:cNvSpPr txBox="1"/>
          <p:nvPr/>
        </p:nvSpPr>
        <p:spPr>
          <a:xfrm>
            <a:off x="2138833" y="1428088"/>
            <a:ext cx="827055"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chemeClr val="dk2"/>
                </a:solidFill>
                <a:latin typeface="Lexend ExtraLight"/>
                <a:ea typeface="Lexend ExtraLight"/>
                <a:cs typeface="Lexend ExtraLight"/>
                <a:sym typeface="Lexend ExtraLight"/>
              </a:rPr>
              <a:t>Laser</a:t>
            </a:r>
            <a:endParaRPr sz="1800" dirty="0">
              <a:solidFill>
                <a:schemeClr val="dk2"/>
              </a:solidFill>
              <a:latin typeface="Lexend ExtraLight"/>
              <a:ea typeface="Lexend ExtraLight"/>
              <a:cs typeface="Lexend ExtraLight"/>
              <a:sym typeface="Lexend ExtraLight"/>
            </a:endParaRPr>
          </a:p>
        </p:txBody>
      </p:sp>
      <p:sp>
        <p:nvSpPr>
          <p:cNvPr id="337" name="Google Shape;337;p25"/>
          <p:cNvSpPr txBox="1"/>
          <p:nvPr/>
        </p:nvSpPr>
        <p:spPr>
          <a:xfrm>
            <a:off x="3160481" y="1723175"/>
            <a:ext cx="1134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Lexend ExtraLight"/>
                <a:ea typeface="Lexend ExtraLight"/>
                <a:cs typeface="Lexend ExtraLight"/>
                <a:sym typeface="Lexend ExtraLight"/>
              </a:rPr>
              <a:t>Mirror</a:t>
            </a:r>
            <a:endParaRPr sz="1800">
              <a:solidFill>
                <a:schemeClr val="dk2"/>
              </a:solidFill>
              <a:latin typeface="Lexend ExtraLight"/>
              <a:ea typeface="Lexend ExtraLight"/>
              <a:cs typeface="Lexend ExtraLight"/>
              <a:sym typeface="Lexend ExtraLight"/>
            </a:endParaRPr>
          </a:p>
        </p:txBody>
      </p:sp>
      <p:sp>
        <p:nvSpPr>
          <p:cNvPr id="338" name="Google Shape;338;p25"/>
          <p:cNvSpPr txBox="1"/>
          <p:nvPr/>
        </p:nvSpPr>
        <p:spPr>
          <a:xfrm>
            <a:off x="314800" y="3972425"/>
            <a:ext cx="205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Lexend ExtraLight"/>
                <a:ea typeface="Lexend ExtraLight"/>
                <a:cs typeface="Lexend ExtraLight"/>
                <a:sym typeface="Lexend ExtraLight"/>
              </a:rPr>
              <a:t>Cantilever Beam</a:t>
            </a:r>
            <a:endParaRPr sz="1800">
              <a:solidFill>
                <a:schemeClr val="dk2"/>
              </a:solidFill>
              <a:latin typeface="Lexend ExtraLight"/>
              <a:ea typeface="Lexend ExtraLight"/>
              <a:cs typeface="Lexend ExtraLight"/>
              <a:sym typeface="Lexend ExtraLight"/>
            </a:endParaRPr>
          </a:p>
        </p:txBody>
      </p:sp>
      <p:sp>
        <p:nvSpPr>
          <p:cNvPr id="339" name="Google Shape;339;p25"/>
          <p:cNvSpPr txBox="1"/>
          <p:nvPr/>
        </p:nvSpPr>
        <p:spPr>
          <a:xfrm>
            <a:off x="1177309" y="3584600"/>
            <a:ext cx="1308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Lexend ExtraLight"/>
                <a:ea typeface="Lexend ExtraLight"/>
                <a:cs typeface="Lexend ExtraLight"/>
                <a:sym typeface="Lexend ExtraLight"/>
              </a:rPr>
              <a:t>Mirror</a:t>
            </a:r>
            <a:endParaRPr sz="1800">
              <a:solidFill>
                <a:schemeClr val="dk2"/>
              </a:solidFill>
              <a:latin typeface="Lexend ExtraLight"/>
              <a:ea typeface="Lexend ExtraLight"/>
              <a:cs typeface="Lexend ExtraLight"/>
              <a:sym typeface="Lexend ExtraLight"/>
            </a:endParaRPr>
          </a:p>
        </p:txBody>
      </p:sp>
      <p:sp>
        <p:nvSpPr>
          <p:cNvPr id="340" name="Google Shape;340;p25"/>
          <p:cNvSpPr txBox="1"/>
          <p:nvPr/>
        </p:nvSpPr>
        <p:spPr>
          <a:xfrm>
            <a:off x="1408809" y="3243688"/>
            <a:ext cx="1308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Lexend ExtraLight"/>
                <a:ea typeface="Lexend ExtraLight"/>
                <a:cs typeface="Lexend ExtraLight"/>
                <a:sym typeface="Lexend ExtraLight"/>
              </a:rPr>
              <a:t>Vial</a:t>
            </a:r>
            <a:endParaRPr sz="1800">
              <a:solidFill>
                <a:schemeClr val="dk2"/>
              </a:solidFill>
              <a:latin typeface="Lexend ExtraLight"/>
              <a:ea typeface="Lexend ExtraLight"/>
              <a:cs typeface="Lexend ExtraLight"/>
              <a:sym typeface="Lexend ExtraLight"/>
            </a:endParaRPr>
          </a:p>
        </p:txBody>
      </p:sp>
      <p:sp>
        <p:nvSpPr>
          <p:cNvPr id="341" name="Google Shape;341;p25"/>
          <p:cNvSpPr txBox="1"/>
          <p:nvPr/>
        </p:nvSpPr>
        <p:spPr>
          <a:xfrm>
            <a:off x="5317509" y="2430525"/>
            <a:ext cx="1308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Lexend ExtraLight"/>
                <a:ea typeface="Lexend ExtraLight"/>
                <a:cs typeface="Lexend ExtraLight"/>
                <a:sym typeface="Lexend ExtraLight"/>
              </a:rPr>
              <a:t>Camera</a:t>
            </a:r>
            <a:endParaRPr sz="1800">
              <a:solidFill>
                <a:schemeClr val="dk2"/>
              </a:solidFill>
              <a:latin typeface="Lexend ExtraLight"/>
              <a:ea typeface="Lexend ExtraLight"/>
              <a:cs typeface="Lexend ExtraLight"/>
              <a:sym typeface="Lexend ExtraLight"/>
            </a:endParaRPr>
          </a:p>
        </p:txBody>
      </p:sp>
      <p:sp>
        <p:nvSpPr>
          <p:cNvPr id="342" name="Google Shape;342;p25"/>
          <p:cNvSpPr txBox="1"/>
          <p:nvPr/>
        </p:nvSpPr>
        <p:spPr>
          <a:xfrm>
            <a:off x="6335573" y="1403350"/>
            <a:ext cx="16521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Lexend ExtraLight"/>
                <a:ea typeface="Lexend ExtraLight"/>
                <a:cs typeface="Lexend ExtraLight"/>
                <a:sym typeface="Lexend ExtraLight"/>
              </a:rPr>
              <a:t>Screen/Wall</a:t>
            </a:r>
            <a:endParaRPr sz="1800">
              <a:solidFill>
                <a:schemeClr val="dk2"/>
              </a:solidFill>
              <a:latin typeface="Lexend ExtraLight"/>
              <a:ea typeface="Lexend ExtraLight"/>
              <a:cs typeface="Lexend ExtraLight"/>
              <a:sym typeface="Lexend ExtraLight"/>
            </a:endParaRPr>
          </a:p>
        </p:txBody>
      </p:sp>
      <p:cxnSp>
        <p:nvCxnSpPr>
          <p:cNvPr id="343" name="Google Shape;343;p25"/>
          <p:cNvCxnSpPr/>
          <p:nvPr/>
        </p:nvCxnSpPr>
        <p:spPr>
          <a:xfrm>
            <a:off x="2302525" y="3516375"/>
            <a:ext cx="638700" cy="631500"/>
          </a:xfrm>
          <a:prstGeom prst="straightConnector1">
            <a:avLst/>
          </a:prstGeom>
          <a:noFill/>
          <a:ln w="9525" cap="flat" cmpd="sng">
            <a:solidFill>
              <a:schemeClr val="dk2"/>
            </a:solidFill>
            <a:prstDash val="solid"/>
            <a:round/>
            <a:headEnd type="none" w="med" len="med"/>
            <a:tailEnd type="none" w="med" len="med"/>
          </a:ln>
        </p:spPr>
      </p:cxnSp>
      <p:cxnSp>
        <p:nvCxnSpPr>
          <p:cNvPr id="344" name="Google Shape;344;p25"/>
          <p:cNvCxnSpPr/>
          <p:nvPr/>
        </p:nvCxnSpPr>
        <p:spPr>
          <a:xfrm>
            <a:off x="2223400" y="3834125"/>
            <a:ext cx="750900" cy="499200"/>
          </a:xfrm>
          <a:prstGeom prst="straightConnector1">
            <a:avLst/>
          </a:prstGeom>
          <a:noFill/>
          <a:ln w="9525" cap="flat" cmpd="sng">
            <a:solidFill>
              <a:schemeClr val="dk2"/>
            </a:solidFill>
            <a:prstDash val="solid"/>
            <a:round/>
            <a:headEnd type="none" w="med" len="med"/>
            <a:tailEnd type="none" w="med" len="med"/>
          </a:ln>
        </p:spPr>
      </p:cxnSp>
      <p:cxnSp>
        <p:nvCxnSpPr>
          <p:cNvPr id="345" name="Google Shape;345;p25"/>
          <p:cNvCxnSpPr/>
          <p:nvPr/>
        </p:nvCxnSpPr>
        <p:spPr>
          <a:xfrm rot="10800000">
            <a:off x="2177625" y="4233975"/>
            <a:ext cx="313200" cy="202200"/>
          </a:xfrm>
          <a:prstGeom prst="straightConnector1">
            <a:avLst/>
          </a:prstGeom>
          <a:noFill/>
          <a:ln w="9525" cap="flat" cmpd="sng">
            <a:solidFill>
              <a:schemeClr val="dk2"/>
            </a:solidFill>
            <a:prstDash val="solid"/>
            <a:round/>
            <a:headEnd type="none" w="med" len="med"/>
            <a:tailEnd type="none" w="med" len="med"/>
          </a:ln>
        </p:spPr>
      </p:cxnSp>
      <p:cxnSp>
        <p:nvCxnSpPr>
          <p:cNvPr id="346" name="Google Shape;346;p25"/>
          <p:cNvCxnSpPr/>
          <p:nvPr/>
        </p:nvCxnSpPr>
        <p:spPr>
          <a:xfrm rot="10800000" flipH="1">
            <a:off x="6313425" y="1923975"/>
            <a:ext cx="787800" cy="987300"/>
          </a:xfrm>
          <a:prstGeom prst="straightConnector1">
            <a:avLst/>
          </a:prstGeom>
          <a:noFill/>
          <a:ln w="9525" cap="flat" cmpd="sng">
            <a:solidFill>
              <a:schemeClr val="dk2"/>
            </a:solidFill>
            <a:prstDash val="dash"/>
            <a:round/>
            <a:headEnd type="none" w="med" len="med"/>
            <a:tailEnd type="none" w="med" len="med"/>
          </a:ln>
        </p:spPr>
      </p:cxnSp>
      <p:cxnSp>
        <p:nvCxnSpPr>
          <p:cNvPr id="347" name="Google Shape;347;p25"/>
          <p:cNvCxnSpPr/>
          <p:nvPr/>
        </p:nvCxnSpPr>
        <p:spPr>
          <a:xfrm>
            <a:off x="6313425" y="3134375"/>
            <a:ext cx="833100" cy="1048200"/>
          </a:xfrm>
          <a:prstGeom prst="straightConnector1">
            <a:avLst/>
          </a:prstGeom>
          <a:noFill/>
          <a:ln w="9525" cap="flat" cmpd="sng">
            <a:solidFill>
              <a:schemeClr val="dk2"/>
            </a:solidFill>
            <a:prstDash val="dash"/>
            <a:round/>
            <a:headEnd type="none" w="med" len="med"/>
            <a:tailEnd type="none" w="med" len="med"/>
          </a:ln>
        </p:spPr>
      </p:cxnSp>
      <p:pic>
        <p:nvPicPr>
          <p:cNvPr id="348" name="Google Shape;348;p25"/>
          <p:cNvPicPr preferRelativeResize="0"/>
          <p:nvPr/>
        </p:nvPicPr>
        <p:blipFill>
          <a:blip r:embed="rId3">
            <a:alphaModFix/>
          </a:blip>
          <a:stretch>
            <a:fillRect/>
          </a:stretch>
        </p:blipFill>
        <p:spPr>
          <a:xfrm>
            <a:off x="5764229" y="2852270"/>
            <a:ext cx="527877" cy="395908"/>
          </a:xfrm>
          <a:prstGeom prst="rect">
            <a:avLst/>
          </a:prstGeom>
          <a:noFill/>
          <a:ln>
            <a:noFill/>
          </a:ln>
        </p:spPr>
      </p:pic>
      <p:sp>
        <p:nvSpPr>
          <p:cNvPr id="349" name="Google Shape;349;p25"/>
          <p:cNvSpPr txBox="1"/>
          <p:nvPr/>
        </p:nvSpPr>
        <p:spPr>
          <a:xfrm>
            <a:off x="5435425" y="1411125"/>
            <a:ext cx="1530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9900FF"/>
                </a:solidFill>
                <a:latin typeface="Poppins"/>
                <a:ea typeface="Poppins"/>
                <a:cs typeface="Poppins"/>
                <a:sym typeface="Poppins"/>
              </a:rPr>
              <a:t>Image Processing</a:t>
            </a:r>
            <a:endParaRPr sz="1800">
              <a:solidFill>
                <a:srgbClr val="9900FF"/>
              </a:solidFill>
              <a:latin typeface="Poppins"/>
              <a:ea typeface="Poppins"/>
              <a:cs typeface="Poppins"/>
              <a:sym typeface="Poppins"/>
            </a:endParaRPr>
          </a:p>
        </p:txBody>
      </p:sp>
      <p:sp>
        <p:nvSpPr>
          <p:cNvPr id="350" name="Google Shape;350;p25"/>
          <p:cNvSpPr txBox="1"/>
          <p:nvPr/>
        </p:nvSpPr>
        <p:spPr>
          <a:xfrm>
            <a:off x="377975" y="3256400"/>
            <a:ext cx="1530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Poppins"/>
                <a:ea typeface="Poppins"/>
                <a:cs typeface="Poppins"/>
                <a:sym typeface="Poppins"/>
              </a:rPr>
              <a:t>Cantilever</a:t>
            </a:r>
            <a:endParaRPr sz="1800">
              <a:solidFill>
                <a:schemeClr val="dk1"/>
              </a:solidFill>
              <a:latin typeface="Poppins"/>
              <a:ea typeface="Poppins"/>
              <a:cs typeface="Poppins"/>
              <a:sym typeface="Poppins"/>
            </a:endParaRPr>
          </a:p>
        </p:txBody>
      </p:sp>
      <p:sp>
        <p:nvSpPr>
          <p:cNvPr id="351" name="Google Shape;351;p25"/>
          <p:cNvSpPr txBox="1">
            <a:spLocks noGrp="1"/>
          </p:cNvSpPr>
          <p:nvPr>
            <p:ph type="title"/>
          </p:nvPr>
        </p:nvSpPr>
        <p:spPr>
          <a:xfrm>
            <a:off x="311700" y="141025"/>
            <a:ext cx="8520600" cy="1040400"/>
          </a:xfrm>
          <a:prstGeom prst="rect">
            <a:avLst/>
          </a:prstGeom>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90"/>
              <a:buFont typeface="Arial"/>
              <a:buNone/>
            </a:pPr>
            <a:r>
              <a:rPr lang="en">
                <a:latin typeface="Poppins"/>
                <a:ea typeface="Poppins"/>
                <a:cs typeface="Poppins"/>
                <a:sym typeface="Poppins"/>
              </a:rPr>
              <a:t>Our optical lever amplifies small changes in vial mass </a:t>
            </a:r>
            <a:endParaRPr>
              <a:latin typeface="Poppins"/>
              <a:ea typeface="Poppins"/>
              <a:cs typeface="Poppins"/>
              <a:sym typeface="Poppins"/>
            </a:endParaRPr>
          </a:p>
        </p:txBody>
      </p:sp>
      <p:sp>
        <p:nvSpPr>
          <p:cNvPr id="352" name="Google Shape;352;p25"/>
          <p:cNvSpPr txBox="1"/>
          <p:nvPr/>
        </p:nvSpPr>
        <p:spPr>
          <a:xfrm>
            <a:off x="7488875" y="2974225"/>
            <a:ext cx="14772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rgbClr val="C27BA0"/>
                </a:solidFill>
                <a:latin typeface="Lexend"/>
                <a:ea typeface="Lexend"/>
                <a:cs typeface="Lexend"/>
                <a:sym typeface="Lexend"/>
              </a:rPr>
              <a:t>Amplified Displacement</a:t>
            </a:r>
            <a:endParaRPr sz="1500">
              <a:solidFill>
                <a:srgbClr val="C27BA0"/>
              </a:solidFill>
              <a:latin typeface="Lexend"/>
              <a:ea typeface="Lexend"/>
              <a:cs typeface="Lexend"/>
              <a:sym typeface="Lexend"/>
            </a:endParaRPr>
          </a:p>
        </p:txBody>
      </p:sp>
      <p:sp>
        <p:nvSpPr>
          <p:cNvPr id="353" name="Google Shape;353;p25"/>
          <p:cNvSpPr txBox="1"/>
          <p:nvPr/>
        </p:nvSpPr>
        <p:spPr>
          <a:xfrm>
            <a:off x="3491663" y="4294025"/>
            <a:ext cx="15306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rgbClr val="C27BA0"/>
                </a:solidFill>
                <a:latin typeface="Lexend"/>
                <a:ea typeface="Lexend"/>
                <a:cs typeface="Lexend"/>
                <a:sym typeface="Lexend"/>
              </a:rPr>
              <a:t>Original Displacement</a:t>
            </a:r>
            <a:endParaRPr sz="1500">
              <a:solidFill>
                <a:srgbClr val="C27BA0"/>
              </a:solidFill>
              <a:latin typeface="Lexend"/>
              <a:ea typeface="Lexend"/>
              <a:cs typeface="Lexend"/>
              <a:sym typeface="Lexen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26"/>
          <p:cNvSpPr txBox="1">
            <a:spLocks noGrp="1"/>
          </p:cNvSpPr>
          <p:nvPr>
            <p:ph type="title"/>
          </p:nvPr>
        </p:nvSpPr>
        <p:spPr>
          <a:xfrm>
            <a:off x="311700" y="175075"/>
            <a:ext cx="8520600" cy="96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oppins"/>
                <a:ea typeface="Poppins"/>
                <a:cs typeface="Poppins"/>
                <a:sym typeface="Poppins"/>
              </a:rPr>
              <a:t>The image processing module captures laser spot displacement</a:t>
            </a:r>
            <a:endParaRPr>
              <a:latin typeface="Poppins"/>
              <a:ea typeface="Poppins"/>
              <a:cs typeface="Poppins"/>
              <a:sym typeface="Poppins"/>
            </a:endParaRPr>
          </a:p>
        </p:txBody>
      </p:sp>
      <p:sp>
        <p:nvSpPr>
          <p:cNvPr id="359" name="Google Shape;359;p26"/>
          <p:cNvSpPr txBox="1">
            <a:spLocks noGrp="1"/>
          </p:cNvSpPr>
          <p:nvPr>
            <p:ph type="body" idx="1"/>
          </p:nvPr>
        </p:nvSpPr>
        <p:spPr>
          <a:xfrm>
            <a:off x="311700" y="-1348000"/>
            <a:ext cx="8520600" cy="125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Goal: 1mg sensitivity</a:t>
            </a:r>
            <a:endParaRPr/>
          </a:p>
          <a:p>
            <a:pPr marL="0" lvl="0" indent="0" algn="l" rtl="0">
              <a:lnSpc>
                <a:spcPct val="100000"/>
              </a:lnSpc>
              <a:spcBef>
                <a:spcPts val="1200"/>
              </a:spcBef>
              <a:spcAft>
                <a:spcPts val="0"/>
              </a:spcAft>
              <a:buNone/>
            </a:pPr>
            <a:r>
              <a:rPr lang="en">
                <a:latin typeface="Arial"/>
                <a:ea typeface="Arial"/>
                <a:cs typeface="Arial"/>
                <a:sym typeface="Arial"/>
              </a:rPr>
              <a:t>Camera: 9248×6944 pixels resolution → laser spot needs to move at least xx per milligram to detect change in laser spot location</a:t>
            </a:r>
            <a:endParaRPr/>
          </a:p>
        </p:txBody>
      </p:sp>
      <p:pic>
        <p:nvPicPr>
          <p:cNvPr id="360" name="Google Shape;360;p26" title="IMG_6438 2.JPG"/>
          <p:cNvPicPr preferRelativeResize="0"/>
          <p:nvPr/>
        </p:nvPicPr>
        <p:blipFill rotWithShape="1">
          <a:blip r:embed="rId3">
            <a:alphaModFix/>
          </a:blip>
          <a:srcRect l="26030" t="5670" b="9063"/>
          <a:stretch/>
        </p:blipFill>
        <p:spPr>
          <a:xfrm>
            <a:off x="1536925" y="1852950"/>
            <a:ext cx="1864001" cy="2865050"/>
          </a:xfrm>
          <a:prstGeom prst="rect">
            <a:avLst/>
          </a:prstGeom>
          <a:noFill/>
          <a:ln>
            <a:noFill/>
          </a:ln>
        </p:spPr>
      </p:pic>
      <p:sp>
        <p:nvSpPr>
          <p:cNvPr id="361" name="Google Shape;361;p26"/>
          <p:cNvSpPr txBox="1"/>
          <p:nvPr/>
        </p:nvSpPr>
        <p:spPr>
          <a:xfrm>
            <a:off x="10617200" y="-1068525"/>
            <a:ext cx="28956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Lato"/>
                <a:ea typeface="Lato"/>
                <a:cs typeface="Lato"/>
                <a:sym typeface="Lato"/>
              </a:rPr>
              <a:t>Laser spot must move at least</a:t>
            </a:r>
            <a:r>
              <a:rPr lang="en" sz="1800">
                <a:solidFill>
                  <a:schemeClr val="dk1"/>
                </a:solidFill>
                <a:highlight>
                  <a:srgbClr val="FF0000"/>
                </a:highlight>
                <a:latin typeface="Lato"/>
                <a:ea typeface="Lato"/>
                <a:cs typeface="Lato"/>
                <a:sym typeface="Lato"/>
              </a:rPr>
              <a:t> xx </a:t>
            </a:r>
            <a:r>
              <a:rPr lang="en" sz="1800">
                <a:solidFill>
                  <a:schemeClr val="dk1"/>
                </a:solidFill>
                <a:latin typeface="Lato"/>
                <a:ea typeface="Lato"/>
                <a:cs typeface="Lato"/>
                <a:sym typeface="Lato"/>
              </a:rPr>
              <a:t>per milligram for 64mp camera to detect change</a:t>
            </a:r>
            <a:endParaRPr sz="1800">
              <a:solidFill>
                <a:schemeClr val="dk1"/>
              </a:solidFill>
              <a:latin typeface="Lato"/>
              <a:ea typeface="Lato"/>
              <a:cs typeface="Lato"/>
              <a:sym typeface="Lato"/>
            </a:endParaRPr>
          </a:p>
        </p:txBody>
      </p:sp>
      <p:pic>
        <p:nvPicPr>
          <p:cNvPr id="363" name="Google Shape;363;p26" title="laser.gif"/>
          <p:cNvPicPr preferRelativeResize="0"/>
          <p:nvPr/>
        </p:nvPicPr>
        <p:blipFill>
          <a:blip r:embed="rId4">
            <a:alphaModFix/>
          </a:blip>
          <a:stretch>
            <a:fillRect/>
          </a:stretch>
        </p:blipFill>
        <p:spPr>
          <a:xfrm>
            <a:off x="4464501" y="1984203"/>
            <a:ext cx="1264151" cy="1259100"/>
          </a:xfrm>
          <a:prstGeom prst="rect">
            <a:avLst/>
          </a:prstGeom>
          <a:noFill/>
          <a:ln>
            <a:noFill/>
          </a:ln>
        </p:spPr>
      </p:pic>
      <p:sp>
        <p:nvSpPr>
          <p:cNvPr id="364" name="Google Shape;364;p26"/>
          <p:cNvSpPr txBox="1"/>
          <p:nvPr/>
        </p:nvSpPr>
        <p:spPr>
          <a:xfrm>
            <a:off x="1439475" y="1399338"/>
            <a:ext cx="20589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latin typeface="Lato"/>
                <a:ea typeface="Lato"/>
                <a:cs typeface="Lato"/>
                <a:sym typeface="Lato"/>
              </a:rPr>
              <a:t>Setup</a:t>
            </a:r>
            <a:endParaRPr sz="1800">
              <a:solidFill>
                <a:schemeClr val="dk1"/>
              </a:solidFill>
              <a:latin typeface="Lato"/>
              <a:ea typeface="Lato"/>
              <a:cs typeface="Lato"/>
              <a:sym typeface="Lato"/>
            </a:endParaRPr>
          </a:p>
        </p:txBody>
      </p:sp>
      <p:cxnSp>
        <p:nvCxnSpPr>
          <p:cNvPr id="365" name="Google Shape;365;p26"/>
          <p:cNvCxnSpPr/>
          <p:nvPr/>
        </p:nvCxnSpPr>
        <p:spPr>
          <a:xfrm rot="10800000">
            <a:off x="873075" y="2314825"/>
            <a:ext cx="966900" cy="707100"/>
          </a:xfrm>
          <a:prstGeom prst="straightConnector1">
            <a:avLst/>
          </a:prstGeom>
          <a:noFill/>
          <a:ln w="19050" cap="flat" cmpd="sng">
            <a:solidFill>
              <a:srgbClr val="000000"/>
            </a:solidFill>
            <a:prstDash val="solid"/>
            <a:round/>
            <a:headEnd type="triangle" w="med" len="med"/>
            <a:tailEnd type="none" w="med" len="med"/>
          </a:ln>
        </p:spPr>
      </p:cxnSp>
      <p:sp>
        <p:nvSpPr>
          <p:cNvPr id="366" name="Google Shape;366;p26"/>
          <p:cNvSpPr txBox="1"/>
          <p:nvPr/>
        </p:nvSpPr>
        <p:spPr>
          <a:xfrm>
            <a:off x="389325" y="1861050"/>
            <a:ext cx="10200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latin typeface="Lexend Light"/>
                <a:ea typeface="Lexend Light"/>
                <a:cs typeface="Lexend Light"/>
                <a:sym typeface="Lexend Light"/>
              </a:rPr>
              <a:t>Camera</a:t>
            </a:r>
            <a:endParaRPr sz="1500">
              <a:solidFill>
                <a:schemeClr val="dk1"/>
              </a:solidFill>
              <a:latin typeface="Lexend Light"/>
              <a:ea typeface="Lexend Light"/>
              <a:cs typeface="Lexend Light"/>
              <a:sym typeface="Lexend Light"/>
            </a:endParaRPr>
          </a:p>
        </p:txBody>
      </p:sp>
      <p:cxnSp>
        <p:nvCxnSpPr>
          <p:cNvPr id="367" name="Google Shape;367;p26"/>
          <p:cNvCxnSpPr/>
          <p:nvPr/>
        </p:nvCxnSpPr>
        <p:spPr>
          <a:xfrm rot="10800000" flipH="1">
            <a:off x="2641825" y="2289125"/>
            <a:ext cx="930000" cy="798600"/>
          </a:xfrm>
          <a:prstGeom prst="straightConnector1">
            <a:avLst/>
          </a:prstGeom>
          <a:noFill/>
          <a:ln w="19050" cap="flat" cmpd="sng">
            <a:solidFill>
              <a:srgbClr val="000000"/>
            </a:solidFill>
            <a:prstDash val="solid"/>
            <a:round/>
            <a:headEnd type="triangle" w="med" len="med"/>
            <a:tailEnd type="none" w="med" len="med"/>
          </a:ln>
        </p:spPr>
      </p:cxnSp>
      <p:sp>
        <p:nvSpPr>
          <p:cNvPr id="368" name="Google Shape;368;p26"/>
          <p:cNvSpPr txBox="1"/>
          <p:nvPr/>
        </p:nvSpPr>
        <p:spPr>
          <a:xfrm>
            <a:off x="3528525" y="1876938"/>
            <a:ext cx="1020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latin typeface="Lexend Light"/>
                <a:ea typeface="Lexend Light"/>
                <a:cs typeface="Lexend Light"/>
                <a:sym typeface="Lexend Light"/>
              </a:rPr>
              <a:t>Laser spot</a:t>
            </a:r>
            <a:endParaRPr sz="1500">
              <a:solidFill>
                <a:schemeClr val="dk1"/>
              </a:solidFill>
              <a:latin typeface="Lexend Light"/>
              <a:ea typeface="Lexend Light"/>
              <a:cs typeface="Lexend Light"/>
              <a:sym typeface="Lexend Light"/>
            </a:endParaRPr>
          </a:p>
        </p:txBody>
      </p:sp>
      <p:sp>
        <p:nvSpPr>
          <p:cNvPr id="369" name="Google Shape;369;p26"/>
          <p:cNvSpPr txBox="1"/>
          <p:nvPr/>
        </p:nvSpPr>
        <p:spPr>
          <a:xfrm>
            <a:off x="5648513" y="1399338"/>
            <a:ext cx="20589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latin typeface="Lato"/>
                <a:ea typeface="Lato"/>
                <a:cs typeface="Lato"/>
                <a:sym typeface="Lato"/>
              </a:rPr>
              <a:t>Camera View</a:t>
            </a:r>
            <a:endParaRPr sz="1800">
              <a:solidFill>
                <a:schemeClr val="dk1"/>
              </a:solidFill>
              <a:latin typeface="Lato"/>
              <a:ea typeface="Lato"/>
              <a:cs typeface="Lato"/>
              <a:sym typeface="Lato"/>
            </a:endParaRPr>
          </a:p>
        </p:txBody>
      </p:sp>
      <p:pic>
        <p:nvPicPr>
          <p:cNvPr id="370" name="Google Shape;370;p26" title="mask.gif"/>
          <p:cNvPicPr preferRelativeResize="0"/>
          <p:nvPr/>
        </p:nvPicPr>
        <p:blipFill rotWithShape="1">
          <a:blip r:embed="rId5">
            <a:alphaModFix/>
          </a:blip>
          <a:srcRect b="4076"/>
          <a:stretch/>
        </p:blipFill>
        <p:spPr>
          <a:xfrm>
            <a:off x="7669350" y="2002849"/>
            <a:ext cx="1264150" cy="1207825"/>
          </a:xfrm>
          <a:prstGeom prst="rect">
            <a:avLst/>
          </a:prstGeom>
          <a:noFill/>
          <a:ln>
            <a:noFill/>
          </a:ln>
        </p:spPr>
      </p:pic>
      <p:pic>
        <p:nvPicPr>
          <p:cNvPr id="371" name="Google Shape;371;p26" title="ref_slides.png"/>
          <p:cNvPicPr preferRelativeResize="0"/>
          <p:nvPr/>
        </p:nvPicPr>
        <p:blipFill>
          <a:blip r:embed="rId6">
            <a:alphaModFix/>
          </a:blip>
          <a:stretch>
            <a:fillRect/>
          </a:stretch>
        </p:blipFill>
        <p:spPr>
          <a:xfrm>
            <a:off x="6057813" y="1999488"/>
            <a:ext cx="1240300" cy="1252326"/>
          </a:xfrm>
          <a:prstGeom prst="rect">
            <a:avLst/>
          </a:prstGeom>
          <a:noFill/>
          <a:ln>
            <a:noFill/>
          </a:ln>
        </p:spPr>
      </p:pic>
      <p:sp>
        <p:nvSpPr>
          <p:cNvPr id="372" name="Google Shape;372;p26"/>
          <p:cNvSpPr txBox="1"/>
          <p:nvPr/>
        </p:nvSpPr>
        <p:spPr>
          <a:xfrm>
            <a:off x="5759263" y="2382975"/>
            <a:ext cx="3318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solidFill>
                  <a:schemeClr val="dk1"/>
                </a:solidFill>
                <a:latin typeface="Lato"/>
                <a:ea typeface="Lato"/>
                <a:cs typeface="Lato"/>
                <a:sym typeface="Lato"/>
              </a:rPr>
              <a:t>-</a:t>
            </a:r>
            <a:endParaRPr sz="2500">
              <a:solidFill>
                <a:schemeClr val="dk1"/>
              </a:solidFill>
              <a:latin typeface="Lato"/>
              <a:ea typeface="Lato"/>
              <a:cs typeface="Lato"/>
              <a:sym typeface="Lato"/>
            </a:endParaRPr>
          </a:p>
        </p:txBody>
      </p:sp>
      <p:sp>
        <p:nvSpPr>
          <p:cNvPr id="373" name="Google Shape;373;p26"/>
          <p:cNvSpPr txBox="1"/>
          <p:nvPr/>
        </p:nvSpPr>
        <p:spPr>
          <a:xfrm>
            <a:off x="7301825" y="2382975"/>
            <a:ext cx="3318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solidFill>
                  <a:schemeClr val="dk1"/>
                </a:solidFill>
                <a:latin typeface="Lato"/>
                <a:ea typeface="Lato"/>
                <a:cs typeface="Lato"/>
                <a:sym typeface="Lato"/>
              </a:rPr>
              <a:t>=</a:t>
            </a:r>
            <a:endParaRPr sz="2500">
              <a:solidFill>
                <a:schemeClr val="dk1"/>
              </a:solidFill>
              <a:latin typeface="Lato"/>
              <a:ea typeface="Lato"/>
              <a:cs typeface="Lato"/>
              <a:sym typeface="Lato"/>
            </a:endParaRPr>
          </a:p>
        </p:txBody>
      </p:sp>
      <p:sp>
        <p:nvSpPr>
          <p:cNvPr id="374" name="Google Shape;374;p26"/>
          <p:cNvSpPr txBox="1"/>
          <p:nvPr/>
        </p:nvSpPr>
        <p:spPr>
          <a:xfrm>
            <a:off x="4537375" y="3235250"/>
            <a:ext cx="11184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chemeClr val="dk1"/>
                </a:solidFill>
                <a:latin typeface="Lato"/>
                <a:ea typeface="Lato"/>
                <a:cs typeface="Lato"/>
                <a:sym typeface="Lato"/>
              </a:rPr>
              <a:t>Image with spot</a:t>
            </a:r>
            <a:endParaRPr sz="1500">
              <a:solidFill>
                <a:schemeClr val="dk1"/>
              </a:solidFill>
              <a:latin typeface="Lato"/>
              <a:ea typeface="Lato"/>
              <a:cs typeface="Lato"/>
              <a:sym typeface="Lato"/>
            </a:endParaRPr>
          </a:p>
        </p:txBody>
      </p:sp>
      <p:sp>
        <p:nvSpPr>
          <p:cNvPr id="375" name="Google Shape;375;p26"/>
          <p:cNvSpPr txBox="1"/>
          <p:nvPr/>
        </p:nvSpPr>
        <p:spPr>
          <a:xfrm>
            <a:off x="6000425" y="3215175"/>
            <a:ext cx="13551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chemeClr val="dk1"/>
                </a:solidFill>
                <a:latin typeface="Lato"/>
                <a:ea typeface="Lato"/>
                <a:cs typeface="Lato"/>
                <a:sym typeface="Lato"/>
              </a:rPr>
              <a:t>Image without spot</a:t>
            </a:r>
            <a:endParaRPr sz="1500">
              <a:solidFill>
                <a:schemeClr val="dk1"/>
              </a:solidFill>
              <a:latin typeface="Lato"/>
              <a:ea typeface="Lato"/>
              <a:cs typeface="Lato"/>
              <a:sym typeface="Lato"/>
            </a:endParaRPr>
          </a:p>
        </p:txBody>
      </p:sp>
      <p:sp>
        <p:nvSpPr>
          <p:cNvPr id="376" name="Google Shape;376;p26"/>
          <p:cNvSpPr txBox="1"/>
          <p:nvPr/>
        </p:nvSpPr>
        <p:spPr>
          <a:xfrm>
            <a:off x="7623875" y="3302313"/>
            <a:ext cx="13551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chemeClr val="dk1"/>
                </a:solidFill>
                <a:latin typeface="Lato"/>
                <a:ea typeface="Lato"/>
                <a:cs typeface="Lato"/>
                <a:sym typeface="Lato"/>
              </a:rPr>
              <a:t>Spot location</a:t>
            </a:r>
            <a:endParaRPr sz="1500">
              <a:solidFill>
                <a:schemeClr val="dk1"/>
              </a:solidFill>
              <a:latin typeface="Lato"/>
              <a:ea typeface="Lato"/>
              <a:cs typeface="Lato"/>
              <a:sym typeface="Lato"/>
            </a:endParaRPr>
          </a:p>
        </p:txBody>
      </p:sp>
      <p:pic>
        <p:nvPicPr>
          <p:cNvPr id="377" name="Google Shape;377;p26" title="mask.gif"/>
          <p:cNvPicPr preferRelativeResize="0"/>
          <p:nvPr/>
        </p:nvPicPr>
        <p:blipFill>
          <a:blip r:embed="rId7">
            <a:alphaModFix/>
          </a:blip>
          <a:stretch>
            <a:fillRect/>
          </a:stretch>
        </p:blipFill>
        <p:spPr>
          <a:xfrm>
            <a:off x="7670481" y="2002863"/>
            <a:ext cx="1261872" cy="120700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27"/>
          <p:cNvSpPr/>
          <p:nvPr/>
        </p:nvSpPr>
        <p:spPr>
          <a:xfrm>
            <a:off x="5438725" y="1403350"/>
            <a:ext cx="3445800" cy="3629100"/>
          </a:xfrm>
          <a:prstGeom prst="rect">
            <a:avLst/>
          </a:prstGeom>
          <a:solidFill>
            <a:srgbClr val="FFFFFF"/>
          </a:solidFill>
          <a:ln w="9525"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3" name="Google Shape;383;p27"/>
          <p:cNvSpPr/>
          <p:nvPr/>
        </p:nvSpPr>
        <p:spPr>
          <a:xfrm>
            <a:off x="340050" y="3238375"/>
            <a:ext cx="4601100" cy="1794000"/>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384" name="Google Shape;384;p27"/>
          <p:cNvGrpSpPr/>
          <p:nvPr/>
        </p:nvGrpSpPr>
        <p:grpSpPr>
          <a:xfrm>
            <a:off x="2897365" y="3728174"/>
            <a:ext cx="263100" cy="647550"/>
            <a:chOff x="2978390" y="3350574"/>
            <a:chExt cx="263100" cy="647550"/>
          </a:xfrm>
        </p:grpSpPr>
        <p:sp>
          <p:nvSpPr>
            <p:cNvPr id="385" name="Google Shape;385;p27"/>
            <p:cNvSpPr/>
            <p:nvPr/>
          </p:nvSpPr>
          <p:spPr>
            <a:xfrm>
              <a:off x="2978390" y="3463824"/>
              <a:ext cx="263100" cy="534300"/>
            </a:xfrm>
            <a:prstGeom prst="roundRect">
              <a:avLst>
                <a:gd name="adj" fmla="val 16667"/>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6" name="Google Shape;386;p27"/>
            <p:cNvSpPr/>
            <p:nvPr/>
          </p:nvSpPr>
          <p:spPr>
            <a:xfrm>
              <a:off x="3023990" y="3350574"/>
              <a:ext cx="171900" cy="205200"/>
            </a:xfrm>
            <a:prstGeom prst="roundRect">
              <a:avLst>
                <a:gd name="adj" fmla="val 16667"/>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387" name="Google Shape;387;p27"/>
          <p:cNvSpPr/>
          <p:nvPr/>
        </p:nvSpPr>
        <p:spPr>
          <a:xfrm>
            <a:off x="1803325" y="4449000"/>
            <a:ext cx="1308100" cy="400050"/>
          </a:xfrm>
          <a:custGeom>
            <a:avLst/>
            <a:gdLst/>
            <a:ahLst/>
            <a:cxnLst/>
            <a:rect l="l" t="t" r="r" b="b"/>
            <a:pathLst>
              <a:path w="52324" h="16002" extrusionOk="0">
                <a:moveTo>
                  <a:pt x="0" y="0"/>
                </a:moveTo>
                <a:cubicBezTo>
                  <a:pt x="4911" y="974"/>
                  <a:pt x="20743" y="3175"/>
                  <a:pt x="29464" y="5842"/>
                </a:cubicBezTo>
                <a:cubicBezTo>
                  <a:pt x="38185" y="8509"/>
                  <a:pt x="48514" y="14309"/>
                  <a:pt x="52324" y="16002"/>
                </a:cubicBezTo>
              </a:path>
            </a:pathLst>
          </a:custGeom>
          <a:noFill/>
          <a:ln w="114300" cap="flat" cmpd="sng">
            <a:solidFill>
              <a:srgbClr val="999999"/>
            </a:solidFill>
            <a:prstDash val="solid"/>
            <a:round/>
            <a:headEnd type="none" w="med" len="med"/>
            <a:tailEnd type="none" w="med" len="med"/>
          </a:ln>
        </p:spPr>
      </p:sp>
      <p:grpSp>
        <p:nvGrpSpPr>
          <p:cNvPr id="388" name="Google Shape;388;p27"/>
          <p:cNvGrpSpPr/>
          <p:nvPr/>
        </p:nvGrpSpPr>
        <p:grpSpPr>
          <a:xfrm rot="1616196">
            <a:off x="3015440" y="4127211"/>
            <a:ext cx="263098" cy="647544"/>
            <a:chOff x="2978390" y="3350574"/>
            <a:chExt cx="263100" cy="647550"/>
          </a:xfrm>
        </p:grpSpPr>
        <p:sp>
          <p:nvSpPr>
            <p:cNvPr id="389" name="Google Shape;389;p27"/>
            <p:cNvSpPr/>
            <p:nvPr/>
          </p:nvSpPr>
          <p:spPr>
            <a:xfrm>
              <a:off x="2978390" y="3463824"/>
              <a:ext cx="263100" cy="534300"/>
            </a:xfrm>
            <a:prstGeom prst="roundRect">
              <a:avLst>
                <a:gd name="adj" fmla="val 16667"/>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0" name="Google Shape;390;p27"/>
            <p:cNvSpPr/>
            <p:nvPr/>
          </p:nvSpPr>
          <p:spPr>
            <a:xfrm>
              <a:off x="3023990" y="3350574"/>
              <a:ext cx="171900" cy="205200"/>
            </a:xfrm>
            <a:prstGeom prst="roundRect">
              <a:avLst>
                <a:gd name="adj" fmla="val 16667"/>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391" name="Google Shape;391;p27"/>
          <p:cNvSpPr/>
          <p:nvPr/>
        </p:nvSpPr>
        <p:spPr>
          <a:xfrm>
            <a:off x="1612632" y="4384392"/>
            <a:ext cx="1585800" cy="91800"/>
          </a:xfrm>
          <a:prstGeom prst="rect">
            <a:avLst/>
          </a:prstGeom>
          <a:solidFill>
            <a:srgbClr val="D9D9D9"/>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2" name="Google Shape;392;p27"/>
          <p:cNvSpPr/>
          <p:nvPr/>
        </p:nvSpPr>
        <p:spPr>
          <a:xfrm rot="-1460288">
            <a:off x="2936725" y="2216753"/>
            <a:ext cx="2016399" cy="92196"/>
          </a:xfrm>
          <a:prstGeom prst="rect">
            <a:avLst/>
          </a:prstGeom>
          <a:solidFill>
            <a:srgbClr val="FFD966"/>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3" name="Google Shape;393;p27"/>
          <p:cNvSpPr/>
          <p:nvPr/>
        </p:nvSpPr>
        <p:spPr>
          <a:xfrm rot="-6834">
            <a:off x="2946991" y="4287913"/>
            <a:ext cx="150900" cy="91800"/>
          </a:xfrm>
          <a:prstGeom prst="rect">
            <a:avLst/>
          </a:prstGeom>
          <a:solidFill>
            <a:srgbClr val="FFD966"/>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4" name="Google Shape;394;p27"/>
          <p:cNvSpPr/>
          <p:nvPr/>
        </p:nvSpPr>
        <p:spPr>
          <a:xfrm rot="-4892129">
            <a:off x="2297648" y="3452137"/>
            <a:ext cx="1693649" cy="30430"/>
          </a:xfrm>
          <a:prstGeom prst="rect">
            <a:avLst/>
          </a:prstGeom>
          <a:solidFill>
            <a:srgbClr val="FF8D82">
              <a:alpha val="392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5" name="Google Shape;395;p27"/>
          <p:cNvSpPr/>
          <p:nvPr/>
        </p:nvSpPr>
        <p:spPr>
          <a:xfrm rot="-5872197">
            <a:off x="1896763" y="3649835"/>
            <a:ext cx="2046374" cy="30479"/>
          </a:xfrm>
          <a:prstGeom prst="rect">
            <a:avLst/>
          </a:prstGeom>
          <a:solidFill>
            <a:srgbClr val="FF8D82">
              <a:alpha val="392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6" name="Google Shape;396;p27"/>
          <p:cNvSpPr/>
          <p:nvPr/>
        </p:nvSpPr>
        <p:spPr>
          <a:xfrm rot="1151059">
            <a:off x="3154998" y="3282096"/>
            <a:ext cx="4120104" cy="30758"/>
          </a:xfrm>
          <a:prstGeom prst="rect">
            <a:avLst/>
          </a:prstGeom>
          <a:solidFill>
            <a:srgbClr val="FF8D82">
              <a:alpha val="392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7" name="Google Shape;397;p27"/>
          <p:cNvSpPr/>
          <p:nvPr/>
        </p:nvSpPr>
        <p:spPr>
          <a:xfrm>
            <a:off x="1601450" y="4382517"/>
            <a:ext cx="263100" cy="4695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8" name="Google Shape;398;p27"/>
          <p:cNvSpPr/>
          <p:nvPr/>
        </p:nvSpPr>
        <p:spPr>
          <a:xfrm rot="1710082">
            <a:off x="2941651" y="4669572"/>
            <a:ext cx="150887" cy="91820"/>
          </a:xfrm>
          <a:prstGeom prst="rect">
            <a:avLst/>
          </a:prstGeom>
          <a:solidFill>
            <a:srgbClr val="F1C23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399" name="Google Shape;399;p27"/>
          <p:cNvGrpSpPr/>
          <p:nvPr/>
        </p:nvGrpSpPr>
        <p:grpSpPr>
          <a:xfrm rot="1009331">
            <a:off x="2408374" y="1836846"/>
            <a:ext cx="559166" cy="798185"/>
            <a:chOff x="1947194" y="1621739"/>
            <a:chExt cx="559170" cy="798191"/>
          </a:xfrm>
        </p:grpSpPr>
        <p:sp>
          <p:nvSpPr>
            <p:cNvPr id="400" name="Google Shape;400;p27"/>
            <p:cNvSpPr/>
            <p:nvPr/>
          </p:nvSpPr>
          <p:spPr>
            <a:xfrm rot="-1575220">
              <a:off x="2099911" y="1635686"/>
              <a:ext cx="246866" cy="714006"/>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1" name="Google Shape;401;p27"/>
            <p:cNvSpPr/>
            <p:nvPr/>
          </p:nvSpPr>
          <p:spPr>
            <a:xfrm rot="-1576152">
              <a:off x="2332414" y="2278840"/>
              <a:ext cx="155901" cy="112982"/>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402" name="Google Shape;402;p27"/>
          <p:cNvSpPr/>
          <p:nvPr/>
        </p:nvSpPr>
        <p:spPr>
          <a:xfrm rot="-3441590">
            <a:off x="2301191" y="3304798"/>
            <a:ext cx="3237718" cy="30454"/>
          </a:xfrm>
          <a:prstGeom prst="rect">
            <a:avLst/>
          </a:prstGeom>
          <a:solidFill>
            <a:srgbClr val="FF2712">
              <a:alpha val="53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3" name="Google Shape;403;p27"/>
          <p:cNvSpPr/>
          <p:nvPr/>
        </p:nvSpPr>
        <p:spPr>
          <a:xfrm rot="901931">
            <a:off x="4732838" y="2253587"/>
            <a:ext cx="2461429" cy="30576"/>
          </a:xfrm>
          <a:prstGeom prst="rect">
            <a:avLst/>
          </a:prstGeom>
          <a:solidFill>
            <a:srgbClr val="FF2712">
              <a:alpha val="53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4" name="Google Shape;404;p27"/>
          <p:cNvSpPr/>
          <p:nvPr/>
        </p:nvSpPr>
        <p:spPr>
          <a:xfrm>
            <a:off x="7137200" y="1851150"/>
            <a:ext cx="176400" cy="30285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5" name="Google Shape;405;p27"/>
          <p:cNvSpPr/>
          <p:nvPr/>
        </p:nvSpPr>
        <p:spPr>
          <a:xfrm>
            <a:off x="7386475" y="2606125"/>
            <a:ext cx="176400" cy="1382700"/>
          </a:xfrm>
          <a:prstGeom prst="rightBrace">
            <a:avLst>
              <a:gd name="adj1" fmla="val 23531"/>
              <a:gd name="adj2" fmla="val 50000"/>
            </a:avLst>
          </a:prstGeom>
          <a:noFill/>
          <a:ln w="38100" cap="flat" cmpd="sng">
            <a:solidFill>
              <a:srgbClr val="C27BA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6" name="Google Shape;406;p27"/>
          <p:cNvSpPr/>
          <p:nvPr/>
        </p:nvSpPr>
        <p:spPr>
          <a:xfrm>
            <a:off x="3376300" y="4410075"/>
            <a:ext cx="176400" cy="469500"/>
          </a:xfrm>
          <a:prstGeom prst="rightBrace">
            <a:avLst>
              <a:gd name="adj1" fmla="val 23531"/>
              <a:gd name="adj2" fmla="val 50000"/>
            </a:avLst>
          </a:prstGeom>
          <a:noFill/>
          <a:ln w="38100" cap="flat" cmpd="sng">
            <a:solidFill>
              <a:srgbClr val="C27BA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7" name="Google Shape;407;p27"/>
          <p:cNvSpPr txBox="1"/>
          <p:nvPr/>
        </p:nvSpPr>
        <p:spPr>
          <a:xfrm>
            <a:off x="2110474" y="1428088"/>
            <a:ext cx="855414"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chemeClr val="dk2"/>
                </a:solidFill>
                <a:latin typeface="Lexend ExtraLight"/>
                <a:ea typeface="Lexend ExtraLight"/>
                <a:cs typeface="Lexend ExtraLight"/>
                <a:sym typeface="Lexend ExtraLight"/>
              </a:rPr>
              <a:t>Laser</a:t>
            </a:r>
            <a:endParaRPr sz="1800" dirty="0">
              <a:solidFill>
                <a:schemeClr val="dk2"/>
              </a:solidFill>
              <a:latin typeface="Lexend ExtraLight"/>
              <a:ea typeface="Lexend ExtraLight"/>
              <a:cs typeface="Lexend ExtraLight"/>
              <a:sym typeface="Lexend ExtraLight"/>
            </a:endParaRPr>
          </a:p>
        </p:txBody>
      </p:sp>
      <p:sp>
        <p:nvSpPr>
          <p:cNvPr id="408" name="Google Shape;408;p27"/>
          <p:cNvSpPr txBox="1"/>
          <p:nvPr/>
        </p:nvSpPr>
        <p:spPr>
          <a:xfrm>
            <a:off x="3160481" y="1723175"/>
            <a:ext cx="1134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Lexend ExtraLight"/>
                <a:ea typeface="Lexend ExtraLight"/>
                <a:cs typeface="Lexend ExtraLight"/>
                <a:sym typeface="Lexend ExtraLight"/>
              </a:rPr>
              <a:t>Mirror</a:t>
            </a:r>
            <a:endParaRPr sz="1800">
              <a:solidFill>
                <a:schemeClr val="dk2"/>
              </a:solidFill>
              <a:latin typeface="Lexend ExtraLight"/>
              <a:ea typeface="Lexend ExtraLight"/>
              <a:cs typeface="Lexend ExtraLight"/>
              <a:sym typeface="Lexend ExtraLight"/>
            </a:endParaRPr>
          </a:p>
        </p:txBody>
      </p:sp>
      <p:sp>
        <p:nvSpPr>
          <p:cNvPr id="409" name="Google Shape;409;p27"/>
          <p:cNvSpPr txBox="1"/>
          <p:nvPr/>
        </p:nvSpPr>
        <p:spPr>
          <a:xfrm>
            <a:off x="314800" y="3972425"/>
            <a:ext cx="205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Lexend ExtraLight"/>
                <a:ea typeface="Lexend ExtraLight"/>
                <a:cs typeface="Lexend ExtraLight"/>
                <a:sym typeface="Lexend ExtraLight"/>
              </a:rPr>
              <a:t>Cantilever Beam</a:t>
            </a:r>
            <a:endParaRPr sz="1800">
              <a:solidFill>
                <a:schemeClr val="dk2"/>
              </a:solidFill>
              <a:latin typeface="Lexend ExtraLight"/>
              <a:ea typeface="Lexend ExtraLight"/>
              <a:cs typeface="Lexend ExtraLight"/>
              <a:sym typeface="Lexend ExtraLight"/>
            </a:endParaRPr>
          </a:p>
        </p:txBody>
      </p:sp>
      <p:sp>
        <p:nvSpPr>
          <p:cNvPr id="410" name="Google Shape;410;p27"/>
          <p:cNvSpPr txBox="1"/>
          <p:nvPr/>
        </p:nvSpPr>
        <p:spPr>
          <a:xfrm>
            <a:off x="1177309" y="3584600"/>
            <a:ext cx="1308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Lexend ExtraLight"/>
                <a:ea typeface="Lexend ExtraLight"/>
                <a:cs typeface="Lexend ExtraLight"/>
                <a:sym typeface="Lexend ExtraLight"/>
              </a:rPr>
              <a:t>Mirror</a:t>
            </a:r>
            <a:endParaRPr sz="1800">
              <a:solidFill>
                <a:schemeClr val="dk2"/>
              </a:solidFill>
              <a:latin typeface="Lexend ExtraLight"/>
              <a:ea typeface="Lexend ExtraLight"/>
              <a:cs typeface="Lexend ExtraLight"/>
              <a:sym typeface="Lexend ExtraLight"/>
            </a:endParaRPr>
          </a:p>
        </p:txBody>
      </p:sp>
      <p:sp>
        <p:nvSpPr>
          <p:cNvPr id="411" name="Google Shape;411;p27"/>
          <p:cNvSpPr txBox="1"/>
          <p:nvPr/>
        </p:nvSpPr>
        <p:spPr>
          <a:xfrm>
            <a:off x="1408809" y="3243688"/>
            <a:ext cx="1308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Lexend ExtraLight"/>
                <a:ea typeface="Lexend ExtraLight"/>
                <a:cs typeface="Lexend ExtraLight"/>
                <a:sym typeface="Lexend ExtraLight"/>
              </a:rPr>
              <a:t>Vial</a:t>
            </a:r>
            <a:endParaRPr sz="1800">
              <a:solidFill>
                <a:schemeClr val="dk2"/>
              </a:solidFill>
              <a:latin typeface="Lexend ExtraLight"/>
              <a:ea typeface="Lexend ExtraLight"/>
              <a:cs typeface="Lexend ExtraLight"/>
              <a:sym typeface="Lexend ExtraLight"/>
            </a:endParaRPr>
          </a:p>
        </p:txBody>
      </p:sp>
      <p:sp>
        <p:nvSpPr>
          <p:cNvPr id="412" name="Google Shape;412;p27"/>
          <p:cNvSpPr txBox="1"/>
          <p:nvPr/>
        </p:nvSpPr>
        <p:spPr>
          <a:xfrm>
            <a:off x="5317509" y="2430525"/>
            <a:ext cx="1308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Lexend ExtraLight"/>
                <a:ea typeface="Lexend ExtraLight"/>
                <a:cs typeface="Lexend ExtraLight"/>
                <a:sym typeface="Lexend ExtraLight"/>
              </a:rPr>
              <a:t>Camera</a:t>
            </a:r>
            <a:endParaRPr sz="1800">
              <a:solidFill>
                <a:schemeClr val="dk2"/>
              </a:solidFill>
              <a:latin typeface="Lexend ExtraLight"/>
              <a:ea typeface="Lexend ExtraLight"/>
              <a:cs typeface="Lexend ExtraLight"/>
              <a:sym typeface="Lexend ExtraLight"/>
            </a:endParaRPr>
          </a:p>
        </p:txBody>
      </p:sp>
      <p:sp>
        <p:nvSpPr>
          <p:cNvPr id="413" name="Google Shape;413;p27"/>
          <p:cNvSpPr txBox="1"/>
          <p:nvPr/>
        </p:nvSpPr>
        <p:spPr>
          <a:xfrm>
            <a:off x="6335573" y="1403350"/>
            <a:ext cx="16521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Lexend ExtraLight"/>
                <a:ea typeface="Lexend ExtraLight"/>
                <a:cs typeface="Lexend ExtraLight"/>
                <a:sym typeface="Lexend ExtraLight"/>
              </a:rPr>
              <a:t>Screen/Wall</a:t>
            </a:r>
            <a:endParaRPr sz="1800">
              <a:solidFill>
                <a:schemeClr val="dk2"/>
              </a:solidFill>
              <a:latin typeface="Lexend ExtraLight"/>
              <a:ea typeface="Lexend ExtraLight"/>
              <a:cs typeface="Lexend ExtraLight"/>
              <a:sym typeface="Lexend ExtraLight"/>
            </a:endParaRPr>
          </a:p>
        </p:txBody>
      </p:sp>
      <p:cxnSp>
        <p:nvCxnSpPr>
          <p:cNvPr id="414" name="Google Shape;414;p27"/>
          <p:cNvCxnSpPr/>
          <p:nvPr/>
        </p:nvCxnSpPr>
        <p:spPr>
          <a:xfrm>
            <a:off x="2302525" y="3516375"/>
            <a:ext cx="638700" cy="631500"/>
          </a:xfrm>
          <a:prstGeom prst="straightConnector1">
            <a:avLst/>
          </a:prstGeom>
          <a:noFill/>
          <a:ln w="9525" cap="flat" cmpd="sng">
            <a:solidFill>
              <a:schemeClr val="dk2"/>
            </a:solidFill>
            <a:prstDash val="solid"/>
            <a:round/>
            <a:headEnd type="none" w="med" len="med"/>
            <a:tailEnd type="none" w="med" len="med"/>
          </a:ln>
        </p:spPr>
      </p:cxnSp>
      <p:cxnSp>
        <p:nvCxnSpPr>
          <p:cNvPr id="415" name="Google Shape;415;p27"/>
          <p:cNvCxnSpPr/>
          <p:nvPr/>
        </p:nvCxnSpPr>
        <p:spPr>
          <a:xfrm>
            <a:off x="2223400" y="3834125"/>
            <a:ext cx="750900" cy="499200"/>
          </a:xfrm>
          <a:prstGeom prst="straightConnector1">
            <a:avLst/>
          </a:prstGeom>
          <a:noFill/>
          <a:ln w="9525" cap="flat" cmpd="sng">
            <a:solidFill>
              <a:schemeClr val="dk2"/>
            </a:solidFill>
            <a:prstDash val="solid"/>
            <a:round/>
            <a:headEnd type="none" w="med" len="med"/>
            <a:tailEnd type="none" w="med" len="med"/>
          </a:ln>
        </p:spPr>
      </p:cxnSp>
      <p:cxnSp>
        <p:nvCxnSpPr>
          <p:cNvPr id="416" name="Google Shape;416;p27"/>
          <p:cNvCxnSpPr/>
          <p:nvPr/>
        </p:nvCxnSpPr>
        <p:spPr>
          <a:xfrm rot="10800000">
            <a:off x="2177625" y="4233975"/>
            <a:ext cx="313200" cy="202200"/>
          </a:xfrm>
          <a:prstGeom prst="straightConnector1">
            <a:avLst/>
          </a:prstGeom>
          <a:noFill/>
          <a:ln w="9525" cap="flat" cmpd="sng">
            <a:solidFill>
              <a:schemeClr val="dk2"/>
            </a:solidFill>
            <a:prstDash val="solid"/>
            <a:round/>
            <a:headEnd type="none" w="med" len="med"/>
            <a:tailEnd type="none" w="med" len="med"/>
          </a:ln>
        </p:spPr>
      </p:cxnSp>
      <p:cxnSp>
        <p:nvCxnSpPr>
          <p:cNvPr id="417" name="Google Shape;417;p27"/>
          <p:cNvCxnSpPr/>
          <p:nvPr/>
        </p:nvCxnSpPr>
        <p:spPr>
          <a:xfrm rot="10800000" flipH="1">
            <a:off x="6313425" y="1923975"/>
            <a:ext cx="787800" cy="987300"/>
          </a:xfrm>
          <a:prstGeom prst="straightConnector1">
            <a:avLst/>
          </a:prstGeom>
          <a:noFill/>
          <a:ln w="9525" cap="flat" cmpd="sng">
            <a:solidFill>
              <a:schemeClr val="dk2"/>
            </a:solidFill>
            <a:prstDash val="dash"/>
            <a:round/>
            <a:headEnd type="none" w="med" len="med"/>
            <a:tailEnd type="none" w="med" len="med"/>
          </a:ln>
        </p:spPr>
      </p:cxnSp>
      <p:cxnSp>
        <p:nvCxnSpPr>
          <p:cNvPr id="418" name="Google Shape;418;p27"/>
          <p:cNvCxnSpPr/>
          <p:nvPr/>
        </p:nvCxnSpPr>
        <p:spPr>
          <a:xfrm>
            <a:off x="6313425" y="3134375"/>
            <a:ext cx="833100" cy="1048200"/>
          </a:xfrm>
          <a:prstGeom prst="straightConnector1">
            <a:avLst/>
          </a:prstGeom>
          <a:noFill/>
          <a:ln w="9525" cap="flat" cmpd="sng">
            <a:solidFill>
              <a:schemeClr val="dk2"/>
            </a:solidFill>
            <a:prstDash val="dash"/>
            <a:round/>
            <a:headEnd type="none" w="med" len="med"/>
            <a:tailEnd type="none" w="med" len="med"/>
          </a:ln>
        </p:spPr>
      </p:cxnSp>
      <p:pic>
        <p:nvPicPr>
          <p:cNvPr id="419" name="Google Shape;419;p27"/>
          <p:cNvPicPr preferRelativeResize="0"/>
          <p:nvPr/>
        </p:nvPicPr>
        <p:blipFill>
          <a:blip r:embed="rId3">
            <a:alphaModFix/>
          </a:blip>
          <a:stretch>
            <a:fillRect/>
          </a:stretch>
        </p:blipFill>
        <p:spPr>
          <a:xfrm>
            <a:off x="5764229" y="2852270"/>
            <a:ext cx="527877" cy="395908"/>
          </a:xfrm>
          <a:prstGeom prst="rect">
            <a:avLst/>
          </a:prstGeom>
          <a:noFill/>
          <a:ln>
            <a:noFill/>
          </a:ln>
        </p:spPr>
      </p:pic>
      <p:sp>
        <p:nvSpPr>
          <p:cNvPr id="420" name="Google Shape;420;p27"/>
          <p:cNvSpPr txBox="1"/>
          <p:nvPr/>
        </p:nvSpPr>
        <p:spPr>
          <a:xfrm>
            <a:off x="5435425" y="1411125"/>
            <a:ext cx="1530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Lato"/>
                <a:ea typeface="Lato"/>
                <a:cs typeface="Lato"/>
                <a:sym typeface="Lato"/>
              </a:rPr>
              <a:t>Image Processing</a:t>
            </a:r>
            <a:endParaRPr sz="1800">
              <a:solidFill>
                <a:schemeClr val="dk1"/>
              </a:solidFill>
              <a:latin typeface="Lato"/>
              <a:ea typeface="Lato"/>
              <a:cs typeface="Lato"/>
              <a:sym typeface="Lato"/>
            </a:endParaRPr>
          </a:p>
        </p:txBody>
      </p:sp>
      <p:sp>
        <p:nvSpPr>
          <p:cNvPr id="421" name="Google Shape;421;p27"/>
          <p:cNvSpPr txBox="1"/>
          <p:nvPr/>
        </p:nvSpPr>
        <p:spPr>
          <a:xfrm>
            <a:off x="377975" y="3256400"/>
            <a:ext cx="1530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Lato"/>
                <a:ea typeface="Lato"/>
                <a:cs typeface="Lato"/>
                <a:sym typeface="Lato"/>
              </a:rPr>
              <a:t>Cantilever</a:t>
            </a:r>
            <a:endParaRPr sz="1800">
              <a:solidFill>
                <a:schemeClr val="dk1"/>
              </a:solidFill>
              <a:latin typeface="Lato"/>
              <a:ea typeface="Lato"/>
              <a:cs typeface="Lato"/>
              <a:sym typeface="Lato"/>
            </a:endParaRPr>
          </a:p>
        </p:txBody>
      </p:sp>
      <p:sp>
        <p:nvSpPr>
          <p:cNvPr id="422" name="Google Shape;422;p27"/>
          <p:cNvSpPr txBox="1">
            <a:spLocks noGrp="1"/>
          </p:cNvSpPr>
          <p:nvPr>
            <p:ph type="title"/>
          </p:nvPr>
        </p:nvSpPr>
        <p:spPr>
          <a:xfrm>
            <a:off x="311700" y="141025"/>
            <a:ext cx="8520600" cy="1040400"/>
          </a:xfrm>
          <a:prstGeom prst="rect">
            <a:avLst/>
          </a:prstGeom>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90"/>
              <a:buFont typeface="Arial"/>
              <a:buNone/>
            </a:pPr>
            <a:r>
              <a:rPr lang="en">
                <a:latin typeface="Poppins"/>
                <a:ea typeface="Poppins"/>
                <a:cs typeface="Poppins"/>
                <a:sym typeface="Poppins"/>
              </a:rPr>
              <a:t>Our optical lever amplifies small changes in vial mass </a:t>
            </a:r>
            <a:endParaRPr>
              <a:latin typeface="Poppins"/>
              <a:ea typeface="Poppins"/>
              <a:cs typeface="Poppins"/>
              <a:sym typeface="Poppins"/>
            </a:endParaRPr>
          </a:p>
        </p:txBody>
      </p:sp>
      <p:sp>
        <p:nvSpPr>
          <p:cNvPr id="423" name="Google Shape;423;p27"/>
          <p:cNvSpPr txBox="1"/>
          <p:nvPr/>
        </p:nvSpPr>
        <p:spPr>
          <a:xfrm>
            <a:off x="7488875" y="2974225"/>
            <a:ext cx="14772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rgbClr val="C27BA0"/>
                </a:solidFill>
                <a:latin typeface="Lexend"/>
                <a:ea typeface="Lexend"/>
                <a:cs typeface="Lexend"/>
                <a:sym typeface="Lexend"/>
              </a:rPr>
              <a:t>Amplified Displacement</a:t>
            </a:r>
            <a:endParaRPr sz="1500">
              <a:solidFill>
                <a:srgbClr val="C27BA0"/>
              </a:solidFill>
              <a:latin typeface="Lexend"/>
              <a:ea typeface="Lexend"/>
              <a:cs typeface="Lexend"/>
              <a:sym typeface="Lexend"/>
            </a:endParaRPr>
          </a:p>
        </p:txBody>
      </p:sp>
      <p:sp>
        <p:nvSpPr>
          <p:cNvPr id="424" name="Google Shape;424;p27"/>
          <p:cNvSpPr txBox="1"/>
          <p:nvPr/>
        </p:nvSpPr>
        <p:spPr>
          <a:xfrm>
            <a:off x="3491663" y="4294025"/>
            <a:ext cx="15306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rgbClr val="C27BA0"/>
                </a:solidFill>
                <a:latin typeface="Lexend"/>
                <a:ea typeface="Lexend"/>
                <a:cs typeface="Lexend"/>
                <a:sym typeface="Lexend"/>
              </a:rPr>
              <a:t>Original Displacement</a:t>
            </a:r>
            <a:endParaRPr sz="1500">
              <a:solidFill>
                <a:srgbClr val="C27BA0"/>
              </a:solidFill>
              <a:latin typeface="Lexend"/>
              <a:ea typeface="Lexend"/>
              <a:cs typeface="Lexend"/>
              <a:sym typeface="Lexen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28"/>
          <p:cNvSpPr/>
          <p:nvPr/>
        </p:nvSpPr>
        <p:spPr>
          <a:xfrm>
            <a:off x="5438725" y="1403350"/>
            <a:ext cx="3445800" cy="3629100"/>
          </a:xfrm>
          <a:prstGeom prst="rect">
            <a:avLst/>
          </a:prstGeom>
          <a:solidFill>
            <a:srgbClr val="FFFFFF"/>
          </a:solidFill>
          <a:ln w="9525" cap="flat" cmpd="sng">
            <a:solidFill>
              <a:schemeClr val="dk1"/>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0" name="Google Shape;430;p28"/>
          <p:cNvSpPr/>
          <p:nvPr/>
        </p:nvSpPr>
        <p:spPr>
          <a:xfrm>
            <a:off x="340050" y="3238375"/>
            <a:ext cx="4601100" cy="1794000"/>
          </a:xfrm>
          <a:prstGeom prst="rect">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431" name="Google Shape;431;p28"/>
          <p:cNvGrpSpPr/>
          <p:nvPr/>
        </p:nvGrpSpPr>
        <p:grpSpPr>
          <a:xfrm>
            <a:off x="2897365" y="3728174"/>
            <a:ext cx="263100" cy="647550"/>
            <a:chOff x="2978390" y="3350574"/>
            <a:chExt cx="263100" cy="647550"/>
          </a:xfrm>
        </p:grpSpPr>
        <p:sp>
          <p:nvSpPr>
            <p:cNvPr id="432" name="Google Shape;432;p28"/>
            <p:cNvSpPr/>
            <p:nvPr/>
          </p:nvSpPr>
          <p:spPr>
            <a:xfrm>
              <a:off x="2978390" y="3463824"/>
              <a:ext cx="263100" cy="534300"/>
            </a:xfrm>
            <a:prstGeom prst="roundRect">
              <a:avLst>
                <a:gd name="adj" fmla="val 16667"/>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3" name="Google Shape;433;p28"/>
            <p:cNvSpPr/>
            <p:nvPr/>
          </p:nvSpPr>
          <p:spPr>
            <a:xfrm>
              <a:off x="3023990" y="3350574"/>
              <a:ext cx="171900" cy="205200"/>
            </a:xfrm>
            <a:prstGeom prst="roundRect">
              <a:avLst>
                <a:gd name="adj" fmla="val 16667"/>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434" name="Google Shape;434;p28"/>
          <p:cNvSpPr/>
          <p:nvPr/>
        </p:nvSpPr>
        <p:spPr>
          <a:xfrm>
            <a:off x="1803325" y="4449000"/>
            <a:ext cx="1308100" cy="400050"/>
          </a:xfrm>
          <a:custGeom>
            <a:avLst/>
            <a:gdLst/>
            <a:ahLst/>
            <a:cxnLst/>
            <a:rect l="l" t="t" r="r" b="b"/>
            <a:pathLst>
              <a:path w="52324" h="16002" extrusionOk="0">
                <a:moveTo>
                  <a:pt x="0" y="0"/>
                </a:moveTo>
                <a:cubicBezTo>
                  <a:pt x="4911" y="974"/>
                  <a:pt x="20743" y="3175"/>
                  <a:pt x="29464" y="5842"/>
                </a:cubicBezTo>
                <a:cubicBezTo>
                  <a:pt x="38185" y="8509"/>
                  <a:pt x="48514" y="14309"/>
                  <a:pt x="52324" y="16002"/>
                </a:cubicBezTo>
              </a:path>
            </a:pathLst>
          </a:custGeom>
          <a:noFill/>
          <a:ln w="114300" cap="flat" cmpd="sng">
            <a:solidFill>
              <a:srgbClr val="999999"/>
            </a:solidFill>
            <a:prstDash val="solid"/>
            <a:round/>
            <a:headEnd type="none" w="med" len="med"/>
            <a:tailEnd type="none" w="med" len="med"/>
          </a:ln>
        </p:spPr>
      </p:sp>
      <p:grpSp>
        <p:nvGrpSpPr>
          <p:cNvPr id="435" name="Google Shape;435;p28"/>
          <p:cNvGrpSpPr/>
          <p:nvPr/>
        </p:nvGrpSpPr>
        <p:grpSpPr>
          <a:xfrm rot="1616196">
            <a:off x="3015440" y="4127211"/>
            <a:ext cx="263098" cy="647544"/>
            <a:chOff x="2978390" y="3350574"/>
            <a:chExt cx="263100" cy="647550"/>
          </a:xfrm>
        </p:grpSpPr>
        <p:sp>
          <p:nvSpPr>
            <p:cNvPr id="436" name="Google Shape;436;p28"/>
            <p:cNvSpPr/>
            <p:nvPr/>
          </p:nvSpPr>
          <p:spPr>
            <a:xfrm>
              <a:off x="2978390" y="3463824"/>
              <a:ext cx="263100" cy="534300"/>
            </a:xfrm>
            <a:prstGeom prst="roundRect">
              <a:avLst>
                <a:gd name="adj" fmla="val 16667"/>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7" name="Google Shape;437;p28"/>
            <p:cNvSpPr/>
            <p:nvPr/>
          </p:nvSpPr>
          <p:spPr>
            <a:xfrm>
              <a:off x="3023990" y="3350574"/>
              <a:ext cx="171900" cy="205200"/>
            </a:xfrm>
            <a:prstGeom prst="roundRect">
              <a:avLst>
                <a:gd name="adj" fmla="val 16667"/>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438" name="Google Shape;438;p28"/>
          <p:cNvSpPr/>
          <p:nvPr/>
        </p:nvSpPr>
        <p:spPr>
          <a:xfrm>
            <a:off x="1612632" y="4384392"/>
            <a:ext cx="1585800" cy="91800"/>
          </a:xfrm>
          <a:prstGeom prst="rect">
            <a:avLst/>
          </a:prstGeom>
          <a:solidFill>
            <a:srgbClr val="D9D9D9"/>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9" name="Google Shape;439;p28"/>
          <p:cNvSpPr/>
          <p:nvPr/>
        </p:nvSpPr>
        <p:spPr>
          <a:xfrm rot="-1460288">
            <a:off x="2936725" y="2216753"/>
            <a:ext cx="2016399" cy="92196"/>
          </a:xfrm>
          <a:prstGeom prst="rect">
            <a:avLst/>
          </a:prstGeom>
          <a:solidFill>
            <a:srgbClr val="FFD966"/>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0" name="Google Shape;440;p28"/>
          <p:cNvSpPr/>
          <p:nvPr/>
        </p:nvSpPr>
        <p:spPr>
          <a:xfrm rot="-6834">
            <a:off x="2946991" y="4287913"/>
            <a:ext cx="150900" cy="91800"/>
          </a:xfrm>
          <a:prstGeom prst="rect">
            <a:avLst/>
          </a:prstGeom>
          <a:solidFill>
            <a:srgbClr val="FFD966"/>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1" name="Google Shape;441;p28"/>
          <p:cNvSpPr/>
          <p:nvPr/>
        </p:nvSpPr>
        <p:spPr>
          <a:xfrm rot="-4892129">
            <a:off x="2297648" y="3452137"/>
            <a:ext cx="1693649" cy="30430"/>
          </a:xfrm>
          <a:prstGeom prst="rect">
            <a:avLst/>
          </a:prstGeom>
          <a:solidFill>
            <a:srgbClr val="FF8D82">
              <a:alpha val="392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2" name="Google Shape;442;p28"/>
          <p:cNvSpPr/>
          <p:nvPr/>
        </p:nvSpPr>
        <p:spPr>
          <a:xfrm rot="-5872197">
            <a:off x="1896763" y="3649835"/>
            <a:ext cx="2046374" cy="30479"/>
          </a:xfrm>
          <a:prstGeom prst="rect">
            <a:avLst/>
          </a:prstGeom>
          <a:solidFill>
            <a:srgbClr val="FF8D82">
              <a:alpha val="392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3" name="Google Shape;443;p28"/>
          <p:cNvSpPr/>
          <p:nvPr/>
        </p:nvSpPr>
        <p:spPr>
          <a:xfrm rot="1151059">
            <a:off x="3154998" y="3282096"/>
            <a:ext cx="4120104" cy="30758"/>
          </a:xfrm>
          <a:prstGeom prst="rect">
            <a:avLst/>
          </a:prstGeom>
          <a:solidFill>
            <a:srgbClr val="FF8D82">
              <a:alpha val="392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4" name="Google Shape;444;p28"/>
          <p:cNvSpPr/>
          <p:nvPr/>
        </p:nvSpPr>
        <p:spPr>
          <a:xfrm>
            <a:off x="1601450" y="4382517"/>
            <a:ext cx="263100" cy="4695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5" name="Google Shape;445;p28"/>
          <p:cNvSpPr/>
          <p:nvPr/>
        </p:nvSpPr>
        <p:spPr>
          <a:xfrm rot="1710082">
            <a:off x="2941651" y="4669572"/>
            <a:ext cx="150887" cy="91820"/>
          </a:xfrm>
          <a:prstGeom prst="rect">
            <a:avLst/>
          </a:prstGeom>
          <a:solidFill>
            <a:srgbClr val="F1C23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446" name="Google Shape;446;p28"/>
          <p:cNvGrpSpPr/>
          <p:nvPr/>
        </p:nvGrpSpPr>
        <p:grpSpPr>
          <a:xfrm rot="1009331">
            <a:off x="2408374" y="1836846"/>
            <a:ext cx="559166" cy="798185"/>
            <a:chOff x="1947194" y="1621739"/>
            <a:chExt cx="559170" cy="798191"/>
          </a:xfrm>
        </p:grpSpPr>
        <p:sp>
          <p:nvSpPr>
            <p:cNvPr id="447" name="Google Shape;447;p28"/>
            <p:cNvSpPr/>
            <p:nvPr/>
          </p:nvSpPr>
          <p:spPr>
            <a:xfrm rot="-1575220">
              <a:off x="2099911" y="1635686"/>
              <a:ext cx="246866" cy="714006"/>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8" name="Google Shape;448;p28"/>
            <p:cNvSpPr/>
            <p:nvPr/>
          </p:nvSpPr>
          <p:spPr>
            <a:xfrm rot="-1576152">
              <a:off x="2332414" y="2278840"/>
              <a:ext cx="155901" cy="112982"/>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449" name="Google Shape;449;p28"/>
          <p:cNvSpPr/>
          <p:nvPr/>
        </p:nvSpPr>
        <p:spPr>
          <a:xfrm rot="-3441590">
            <a:off x="2301191" y="3304798"/>
            <a:ext cx="3237718" cy="30454"/>
          </a:xfrm>
          <a:prstGeom prst="rect">
            <a:avLst/>
          </a:prstGeom>
          <a:solidFill>
            <a:srgbClr val="FF2712">
              <a:alpha val="53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0" name="Google Shape;450;p28"/>
          <p:cNvSpPr/>
          <p:nvPr/>
        </p:nvSpPr>
        <p:spPr>
          <a:xfrm rot="901931">
            <a:off x="4732838" y="2253587"/>
            <a:ext cx="2461429" cy="30576"/>
          </a:xfrm>
          <a:prstGeom prst="rect">
            <a:avLst/>
          </a:prstGeom>
          <a:solidFill>
            <a:srgbClr val="FF2712">
              <a:alpha val="53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1" name="Google Shape;451;p28"/>
          <p:cNvSpPr/>
          <p:nvPr/>
        </p:nvSpPr>
        <p:spPr>
          <a:xfrm>
            <a:off x="7137200" y="1851150"/>
            <a:ext cx="176400" cy="30285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2" name="Google Shape;452;p28"/>
          <p:cNvSpPr/>
          <p:nvPr/>
        </p:nvSpPr>
        <p:spPr>
          <a:xfrm>
            <a:off x="7386475" y="2606125"/>
            <a:ext cx="176400" cy="1382700"/>
          </a:xfrm>
          <a:prstGeom prst="rightBrace">
            <a:avLst>
              <a:gd name="adj1" fmla="val 23531"/>
              <a:gd name="adj2" fmla="val 50000"/>
            </a:avLst>
          </a:prstGeom>
          <a:noFill/>
          <a:ln w="38100" cap="flat" cmpd="sng">
            <a:solidFill>
              <a:srgbClr val="C27BA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3" name="Google Shape;453;p28"/>
          <p:cNvSpPr/>
          <p:nvPr/>
        </p:nvSpPr>
        <p:spPr>
          <a:xfrm>
            <a:off x="3376300" y="4410075"/>
            <a:ext cx="176400" cy="469500"/>
          </a:xfrm>
          <a:prstGeom prst="rightBrace">
            <a:avLst>
              <a:gd name="adj1" fmla="val 23531"/>
              <a:gd name="adj2" fmla="val 50000"/>
            </a:avLst>
          </a:prstGeom>
          <a:noFill/>
          <a:ln w="38100" cap="flat" cmpd="sng">
            <a:solidFill>
              <a:srgbClr val="C27BA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4" name="Google Shape;454;p28"/>
          <p:cNvSpPr txBox="1"/>
          <p:nvPr/>
        </p:nvSpPr>
        <p:spPr>
          <a:xfrm>
            <a:off x="2110474" y="1428088"/>
            <a:ext cx="855414"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chemeClr val="dk2"/>
                </a:solidFill>
                <a:latin typeface="Lexend ExtraLight"/>
                <a:ea typeface="Lexend ExtraLight"/>
                <a:cs typeface="Lexend ExtraLight"/>
                <a:sym typeface="Lexend ExtraLight"/>
              </a:rPr>
              <a:t>Laser</a:t>
            </a:r>
            <a:endParaRPr sz="1800" dirty="0">
              <a:solidFill>
                <a:schemeClr val="dk2"/>
              </a:solidFill>
              <a:latin typeface="Lexend ExtraLight"/>
              <a:ea typeface="Lexend ExtraLight"/>
              <a:cs typeface="Lexend ExtraLight"/>
              <a:sym typeface="Lexend ExtraLight"/>
            </a:endParaRPr>
          </a:p>
        </p:txBody>
      </p:sp>
      <p:sp>
        <p:nvSpPr>
          <p:cNvPr id="455" name="Google Shape;455;p28"/>
          <p:cNvSpPr txBox="1"/>
          <p:nvPr/>
        </p:nvSpPr>
        <p:spPr>
          <a:xfrm>
            <a:off x="3160481" y="1723175"/>
            <a:ext cx="1134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Lexend ExtraLight"/>
                <a:ea typeface="Lexend ExtraLight"/>
                <a:cs typeface="Lexend ExtraLight"/>
                <a:sym typeface="Lexend ExtraLight"/>
              </a:rPr>
              <a:t>Mirror</a:t>
            </a:r>
            <a:endParaRPr sz="1800">
              <a:solidFill>
                <a:schemeClr val="dk2"/>
              </a:solidFill>
              <a:latin typeface="Lexend ExtraLight"/>
              <a:ea typeface="Lexend ExtraLight"/>
              <a:cs typeface="Lexend ExtraLight"/>
              <a:sym typeface="Lexend ExtraLight"/>
            </a:endParaRPr>
          </a:p>
        </p:txBody>
      </p:sp>
      <p:sp>
        <p:nvSpPr>
          <p:cNvPr id="456" name="Google Shape;456;p28"/>
          <p:cNvSpPr txBox="1"/>
          <p:nvPr/>
        </p:nvSpPr>
        <p:spPr>
          <a:xfrm>
            <a:off x="314800" y="3972425"/>
            <a:ext cx="205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Lexend ExtraLight"/>
                <a:ea typeface="Lexend ExtraLight"/>
                <a:cs typeface="Lexend ExtraLight"/>
                <a:sym typeface="Lexend ExtraLight"/>
              </a:rPr>
              <a:t>Cantilever Beam</a:t>
            </a:r>
            <a:endParaRPr sz="1800">
              <a:solidFill>
                <a:schemeClr val="dk2"/>
              </a:solidFill>
              <a:latin typeface="Lexend ExtraLight"/>
              <a:ea typeface="Lexend ExtraLight"/>
              <a:cs typeface="Lexend ExtraLight"/>
              <a:sym typeface="Lexend ExtraLight"/>
            </a:endParaRPr>
          </a:p>
        </p:txBody>
      </p:sp>
      <p:sp>
        <p:nvSpPr>
          <p:cNvPr id="457" name="Google Shape;457;p28"/>
          <p:cNvSpPr txBox="1"/>
          <p:nvPr/>
        </p:nvSpPr>
        <p:spPr>
          <a:xfrm>
            <a:off x="1177309" y="3584600"/>
            <a:ext cx="1308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Lexend ExtraLight"/>
                <a:ea typeface="Lexend ExtraLight"/>
                <a:cs typeface="Lexend ExtraLight"/>
                <a:sym typeface="Lexend ExtraLight"/>
              </a:rPr>
              <a:t>Mirror</a:t>
            </a:r>
            <a:endParaRPr sz="1800">
              <a:solidFill>
                <a:schemeClr val="dk2"/>
              </a:solidFill>
              <a:latin typeface="Lexend ExtraLight"/>
              <a:ea typeface="Lexend ExtraLight"/>
              <a:cs typeface="Lexend ExtraLight"/>
              <a:sym typeface="Lexend ExtraLight"/>
            </a:endParaRPr>
          </a:p>
        </p:txBody>
      </p:sp>
      <p:sp>
        <p:nvSpPr>
          <p:cNvPr id="458" name="Google Shape;458;p28"/>
          <p:cNvSpPr txBox="1"/>
          <p:nvPr/>
        </p:nvSpPr>
        <p:spPr>
          <a:xfrm>
            <a:off x="1408809" y="3243688"/>
            <a:ext cx="1308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Lexend ExtraLight"/>
                <a:ea typeface="Lexend ExtraLight"/>
                <a:cs typeface="Lexend ExtraLight"/>
                <a:sym typeface="Lexend ExtraLight"/>
              </a:rPr>
              <a:t>Vial</a:t>
            </a:r>
            <a:endParaRPr sz="1800">
              <a:solidFill>
                <a:schemeClr val="dk2"/>
              </a:solidFill>
              <a:latin typeface="Lexend ExtraLight"/>
              <a:ea typeface="Lexend ExtraLight"/>
              <a:cs typeface="Lexend ExtraLight"/>
              <a:sym typeface="Lexend ExtraLight"/>
            </a:endParaRPr>
          </a:p>
        </p:txBody>
      </p:sp>
      <p:sp>
        <p:nvSpPr>
          <p:cNvPr id="459" name="Google Shape;459;p28"/>
          <p:cNvSpPr txBox="1"/>
          <p:nvPr/>
        </p:nvSpPr>
        <p:spPr>
          <a:xfrm>
            <a:off x="5317509" y="2430525"/>
            <a:ext cx="1308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Lexend ExtraLight"/>
                <a:ea typeface="Lexend ExtraLight"/>
                <a:cs typeface="Lexend ExtraLight"/>
                <a:sym typeface="Lexend ExtraLight"/>
              </a:rPr>
              <a:t>Camera</a:t>
            </a:r>
            <a:endParaRPr sz="1800">
              <a:solidFill>
                <a:schemeClr val="dk2"/>
              </a:solidFill>
              <a:latin typeface="Lexend ExtraLight"/>
              <a:ea typeface="Lexend ExtraLight"/>
              <a:cs typeface="Lexend ExtraLight"/>
              <a:sym typeface="Lexend ExtraLight"/>
            </a:endParaRPr>
          </a:p>
        </p:txBody>
      </p:sp>
      <p:sp>
        <p:nvSpPr>
          <p:cNvPr id="460" name="Google Shape;460;p28"/>
          <p:cNvSpPr txBox="1"/>
          <p:nvPr/>
        </p:nvSpPr>
        <p:spPr>
          <a:xfrm>
            <a:off x="6335573" y="1403350"/>
            <a:ext cx="16521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Lexend ExtraLight"/>
                <a:ea typeface="Lexend ExtraLight"/>
                <a:cs typeface="Lexend ExtraLight"/>
                <a:sym typeface="Lexend ExtraLight"/>
              </a:rPr>
              <a:t>Screen/Wall</a:t>
            </a:r>
            <a:endParaRPr sz="1800">
              <a:solidFill>
                <a:schemeClr val="dk2"/>
              </a:solidFill>
              <a:latin typeface="Lexend ExtraLight"/>
              <a:ea typeface="Lexend ExtraLight"/>
              <a:cs typeface="Lexend ExtraLight"/>
              <a:sym typeface="Lexend ExtraLight"/>
            </a:endParaRPr>
          </a:p>
        </p:txBody>
      </p:sp>
      <p:cxnSp>
        <p:nvCxnSpPr>
          <p:cNvPr id="461" name="Google Shape;461;p28"/>
          <p:cNvCxnSpPr/>
          <p:nvPr/>
        </p:nvCxnSpPr>
        <p:spPr>
          <a:xfrm>
            <a:off x="2302525" y="3516375"/>
            <a:ext cx="638700" cy="631500"/>
          </a:xfrm>
          <a:prstGeom prst="straightConnector1">
            <a:avLst/>
          </a:prstGeom>
          <a:noFill/>
          <a:ln w="9525" cap="flat" cmpd="sng">
            <a:solidFill>
              <a:schemeClr val="dk2"/>
            </a:solidFill>
            <a:prstDash val="solid"/>
            <a:round/>
            <a:headEnd type="none" w="med" len="med"/>
            <a:tailEnd type="none" w="med" len="med"/>
          </a:ln>
        </p:spPr>
      </p:cxnSp>
      <p:cxnSp>
        <p:nvCxnSpPr>
          <p:cNvPr id="462" name="Google Shape;462;p28"/>
          <p:cNvCxnSpPr/>
          <p:nvPr/>
        </p:nvCxnSpPr>
        <p:spPr>
          <a:xfrm>
            <a:off x="2223400" y="3834125"/>
            <a:ext cx="750900" cy="499200"/>
          </a:xfrm>
          <a:prstGeom prst="straightConnector1">
            <a:avLst/>
          </a:prstGeom>
          <a:noFill/>
          <a:ln w="9525" cap="flat" cmpd="sng">
            <a:solidFill>
              <a:schemeClr val="dk2"/>
            </a:solidFill>
            <a:prstDash val="solid"/>
            <a:round/>
            <a:headEnd type="none" w="med" len="med"/>
            <a:tailEnd type="none" w="med" len="med"/>
          </a:ln>
        </p:spPr>
      </p:cxnSp>
      <p:cxnSp>
        <p:nvCxnSpPr>
          <p:cNvPr id="463" name="Google Shape;463;p28"/>
          <p:cNvCxnSpPr/>
          <p:nvPr/>
        </p:nvCxnSpPr>
        <p:spPr>
          <a:xfrm rot="10800000">
            <a:off x="2177625" y="4233975"/>
            <a:ext cx="313200" cy="202200"/>
          </a:xfrm>
          <a:prstGeom prst="straightConnector1">
            <a:avLst/>
          </a:prstGeom>
          <a:noFill/>
          <a:ln w="9525" cap="flat" cmpd="sng">
            <a:solidFill>
              <a:schemeClr val="dk2"/>
            </a:solidFill>
            <a:prstDash val="solid"/>
            <a:round/>
            <a:headEnd type="none" w="med" len="med"/>
            <a:tailEnd type="none" w="med" len="med"/>
          </a:ln>
        </p:spPr>
      </p:cxnSp>
      <p:cxnSp>
        <p:nvCxnSpPr>
          <p:cNvPr id="464" name="Google Shape;464;p28"/>
          <p:cNvCxnSpPr/>
          <p:nvPr/>
        </p:nvCxnSpPr>
        <p:spPr>
          <a:xfrm rot="10800000" flipH="1">
            <a:off x="6313425" y="1923975"/>
            <a:ext cx="787800" cy="987300"/>
          </a:xfrm>
          <a:prstGeom prst="straightConnector1">
            <a:avLst/>
          </a:prstGeom>
          <a:noFill/>
          <a:ln w="9525" cap="flat" cmpd="sng">
            <a:solidFill>
              <a:schemeClr val="dk2"/>
            </a:solidFill>
            <a:prstDash val="dash"/>
            <a:round/>
            <a:headEnd type="none" w="med" len="med"/>
            <a:tailEnd type="none" w="med" len="med"/>
          </a:ln>
        </p:spPr>
      </p:cxnSp>
      <p:cxnSp>
        <p:nvCxnSpPr>
          <p:cNvPr id="465" name="Google Shape;465;p28"/>
          <p:cNvCxnSpPr/>
          <p:nvPr/>
        </p:nvCxnSpPr>
        <p:spPr>
          <a:xfrm>
            <a:off x="6313425" y="3134375"/>
            <a:ext cx="833100" cy="1048200"/>
          </a:xfrm>
          <a:prstGeom prst="straightConnector1">
            <a:avLst/>
          </a:prstGeom>
          <a:noFill/>
          <a:ln w="9525" cap="flat" cmpd="sng">
            <a:solidFill>
              <a:schemeClr val="dk2"/>
            </a:solidFill>
            <a:prstDash val="dash"/>
            <a:round/>
            <a:headEnd type="none" w="med" len="med"/>
            <a:tailEnd type="none" w="med" len="med"/>
          </a:ln>
        </p:spPr>
      </p:cxnSp>
      <p:pic>
        <p:nvPicPr>
          <p:cNvPr id="466" name="Google Shape;466;p28"/>
          <p:cNvPicPr preferRelativeResize="0"/>
          <p:nvPr/>
        </p:nvPicPr>
        <p:blipFill>
          <a:blip r:embed="rId3">
            <a:alphaModFix/>
          </a:blip>
          <a:stretch>
            <a:fillRect/>
          </a:stretch>
        </p:blipFill>
        <p:spPr>
          <a:xfrm>
            <a:off x="5764229" y="2852270"/>
            <a:ext cx="527877" cy="395908"/>
          </a:xfrm>
          <a:prstGeom prst="rect">
            <a:avLst/>
          </a:prstGeom>
          <a:noFill/>
          <a:ln>
            <a:noFill/>
          </a:ln>
        </p:spPr>
      </p:pic>
      <p:sp>
        <p:nvSpPr>
          <p:cNvPr id="467" name="Google Shape;467;p28"/>
          <p:cNvSpPr txBox="1"/>
          <p:nvPr/>
        </p:nvSpPr>
        <p:spPr>
          <a:xfrm>
            <a:off x="5435425" y="1411125"/>
            <a:ext cx="1530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Lato"/>
                <a:ea typeface="Lato"/>
                <a:cs typeface="Lato"/>
                <a:sym typeface="Lato"/>
              </a:rPr>
              <a:t>Image Processing</a:t>
            </a:r>
            <a:endParaRPr sz="1800">
              <a:solidFill>
                <a:schemeClr val="dk1"/>
              </a:solidFill>
              <a:latin typeface="Lato"/>
              <a:ea typeface="Lato"/>
              <a:cs typeface="Lato"/>
              <a:sym typeface="Lato"/>
            </a:endParaRPr>
          </a:p>
        </p:txBody>
      </p:sp>
      <p:sp>
        <p:nvSpPr>
          <p:cNvPr id="468" name="Google Shape;468;p28"/>
          <p:cNvSpPr txBox="1"/>
          <p:nvPr/>
        </p:nvSpPr>
        <p:spPr>
          <a:xfrm>
            <a:off x="377975" y="3256400"/>
            <a:ext cx="1530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9900FF"/>
                </a:solidFill>
                <a:latin typeface="Lato"/>
                <a:ea typeface="Lato"/>
                <a:cs typeface="Lato"/>
                <a:sym typeface="Lato"/>
              </a:rPr>
              <a:t>Cantilever</a:t>
            </a:r>
            <a:endParaRPr sz="1800">
              <a:solidFill>
                <a:srgbClr val="9900FF"/>
              </a:solidFill>
              <a:latin typeface="Lato"/>
              <a:ea typeface="Lato"/>
              <a:cs typeface="Lato"/>
              <a:sym typeface="Lato"/>
            </a:endParaRPr>
          </a:p>
        </p:txBody>
      </p:sp>
      <p:sp>
        <p:nvSpPr>
          <p:cNvPr id="469" name="Google Shape;469;p28"/>
          <p:cNvSpPr txBox="1">
            <a:spLocks noGrp="1"/>
          </p:cNvSpPr>
          <p:nvPr>
            <p:ph type="title"/>
          </p:nvPr>
        </p:nvSpPr>
        <p:spPr>
          <a:xfrm>
            <a:off x="311700" y="141025"/>
            <a:ext cx="8520600" cy="1040400"/>
          </a:xfrm>
          <a:prstGeom prst="rect">
            <a:avLst/>
          </a:prstGeom>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90"/>
              <a:buFont typeface="Arial"/>
              <a:buNone/>
            </a:pPr>
            <a:r>
              <a:rPr lang="en">
                <a:latin typeface="Poppins"/>
                <a:ea typeface="Poppins"/>
                <a:cs typeface="Poppins"/>
                <a:sym typeface="Poppins"/>
              </a:rPr>
              <a:t>Our optical lever amplifies small changes in vial mass </a:t>
            </a:r>
            <a:endParaRPr>
              <a:latin typeface="Poppins"/>
              <a:ea typeface="Poppins"/>
              <a:cs typeface="Poppins"/>
              <a:sym typeface="Poppins"/>
            </a:endParaRPr>
          </a:p>
        </p:txBody>
      </p:sp>
      <p:sp>
        <p:nvSpPr>
          <p:cNvPr id="470" name="Google Shape;470;p28"/>
          <p:cNvSpPr txBox="1"/>
          <p:nvPr/>
        </p:nvSpPr>
        <p:spPr>
          <a:xfrm>
            <a:off x="7488875" y="2974225"/>
            <a:ext cx="14772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rgbClr val="C27BA0"/>
                </a:solidFill>
                <a:latin typeface="Lexend"/>
                <a:ea typeface="Lexend"/>
                <a:cs typeface="Lexend"/>
                <a:sym typeface="Lexend"/>
              </a:rPr>
              <a:t>Amplified Displacement</a:t>
            </a:r>
            <a:endParaRPr sz="1500">
              <a:solidFill>
                <a:srgbClr val="C27BA0"/>
              </a:solidFill>
              <a:latin typeface="Lexend"/>
              <a:ea typeface="Lexend"/>
              <a:cs typeface="Lexend"/>
              <a:sym typeface="Lexend"/>
            </a:endParaRPr>
          </a:p>
        </p:txBody>
      </p:sp>
      <p:sp>
        <p:nvSpPr>
          <p:cNvPr id="471" name="Google Shape;471;p28"/>
          <p:cNvSpPr txBox="1"/>
          <p:nvPr/>
        </p:nvSpPr>
        <p:spPr>
          <a:xfrm>
            <a:off x="3491663" y="4294025"/>
            <a:ext cx="15306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rgbClr val="C27BA0"/>
                </a:solidFill>
                <a:latin typeface="Lexend"/>
                <a:ea typeface="Lexend"/>
                <a:cs typeface="Lexend"/>
                <a:sym typeface="Lexend"/>
              </a:rPr>
              <a:t>Original Displacement</a:t>
            </a:r>
            <a:endParaRPr sz="1500">
              <a:solidFill>
                <a:srgbClr val="C27BA0"/>
              </a:solidFill>
              <a:latin typeface="Lexend"/>
              <a:ea typeface="Lexend"/>
              <a:cs typeface="Lexend"/>
              <a:sym typeface="Lexe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29"/>
          <p:cNvSpPr txBox="1"/>
          <p:nvPr/>
        </p:nvSpPr>
        <p:spPr>
          <a:xfrm>
            <a:off x="7747483" y="3376318"/>
            <a:ext cx="1288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i="1">
                <a:solidFill>
                  <a:schemeClr val="dk1"/>
                </a:solidFill>
                <a:latin typeface="Cambria"/>
                <a:ea typeface="Cambria"/>
                <a:cs typeface="Cambria"/>
                <a:sym typeface="Cambria"/>
              </a:rPr>
              <a:t>t</a:t>
            </a:r>
            <a:r>
              <a:rPr lang="en" sz="1800">
                <a:solidFill>
                  <a:schemeClr val="dk1"/>
                </a:solidFill>
                <a:latin typeface="Lato"/>
                <a:ea typeface="Lato"/>
                <a:cs typeface="Lato"/>
                <a:sym typeface="Lato"/>
              </a:rPr>
              <a:t> = 0.2mm</a:t>
            </a:r>
            <a:endParaRPr sz="1800">
              <a:solidFill>
                <a:schemeClr val="dk1"/>
              </a:solidFill>
              <a:latin typeface="Lato"/>
              <a:ea typeface="Lato"/>
              <a:cs typeface="Lato"/>
              <a:sym typeface="Lato"/>
            </a:endParaRPr>
          </a:p>
        </p:txBody>
      </p:sp>
      <p:sp>
        <p:nvSpPr>
          <p:cNvPr id="477" name="Google Shape;477;p29"/>
          <p:cNvSpPr txBox="1">
            <a:spLocks noGrp="1"/>
          </p:cNvSpPr>
          <p:nvPr>
            <p:ph type="title"/>
          </p:nvPr>
        </p:nvSpPr>
        <p:spPr>
          <a:xfrm>
            <a:off x="311700" y="280500"/>
            <a:ext cx="8520600" cy="9603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latin typeface="Poppins"/>
                <a:ea typeface="Poppins"/>
                <a:cs typeface="Poppins"/>
                <a:sym typeface="Poppins"/>
              </a:rPr>
              <a:t>The cantilever achieves the desired deflection</a:t>
            </a:r>
            <a:endParaRPr>
              <a:latin typeface="Poppins"/>
              <a:ea typeface="Poppins"/>
              <a:cs typeface="Poppins"/>
              <a:sym typeface="Poppins"/>
            </a:endParaRPr>
          </a:p>
        </p:txBody>
      </p:sp>
      <p:sp>
        <p:nvSpPr>
          <p:cNvPr id="478" name="Google Shape;478;p29"/>
          <p:cNvSpPr txBox="1">
            <a:spLocks noGrp="1"/>
          </p:cNvSpPr>
          <p:nvPr>
            <p:ph type="body" idx="1"/>
          </p:nvPr>
        </p:nvSpPr>
        <p:spPr>
          <a:xfrm>
            <a:off x="311700" y="-1259100"/>
            <a:ext cx="8520600" cy="12591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100"/>
              <a:buFont typeface="Arial"/>
              <a:buNone/>
            </a:pPr>
            <a:r>
              <a:rPr lang="en">
                <a:latin typeface="Arial"/>
                <a:ea typeface="Arial"/>
                <a:cs typeface="Arial"/>
                <a:sym typeface="Arial"/>
              </a:rPr>
              <a:t>Cantilever: needs to deflect xx per milligram, can be a maximum of xx width xx length → determined cantilever geometry to achieve desired deflection (below max stress)</a:t>
            </a:r>
            <a:endParaRPr/>
          </a:p>
        </p:txBody>
      </p:sp>
      <p:pic>
        <p:nvPicPr>
          <p:cNvPr id="479" name="Google Shape;479;p29"/>
          <p:cNvPicPr preferRelativeResize="0"/>
          <p:nvPr/>
        </p:nvPicPr>
        <p:blipFill>
          <a:blip r:embed="rId3">
            <a:alphaModFix/>
          </a:blip>
          <a:stretch>
            <a:fillRect/>
          </a:stretch>
        </p:blipFill>
        <p:spPr>
          <a:xfrm>
            <a:off x="971875" y="1438875"/>
            <a:ext cx="2461500" cy="2432663"/>
          </a:xfrm>
          <a:prstGeom prst="rect">
            <a:avLst/>
          </a:prstGeom>
          <a:noFill/>
          <a:ln>
            <a:noFill/>
          </a:ln>
        </p:spPr>
      </p:pic>
      <p:grpSp>
        <p:nvGrpSpPr>
          <p:cNvPr id="480" name="Google Shape;480;p29"/>
          <p:cNvGrpSpPr/>
          <p:nvPr/>
        </p:nvGrpSpPr>
        <p:grpSpPr>
          <a:xfrm>
            <a:off x="7397373" y="2416155"/>
            <a:ext cx="408358" cy="1080502"/>
            <a:chOff x="2978390" y="3350574"/>
            <a:chExt cx="263100" cy="647550"/>
          </a:xfrm>
        </p:grpSpPr>
        <p:sp>
          <p:nvSpPr>
            <p:cNvPr id="481" name="Google Shape;481;p29"/>
            <p:cNvSpPr/>
            <p:nvPr/>
          </p:nvSpPr>
          <p:spPr>
            <a:xfrm>
              <a:off x="2978390" y="3463824"/>
              <a:ext cx="263100" cy="534300"/>
            </a:xfrm>
            <a:prstGeom prst="roundRect">
              <a:avLst>
                <a:gd name="adj" fmla="val 16667"/>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82" name="Google Shape;482;p29"/>
            <p:cNvSpPr/>
            <p:nvPr/>
          </p:nvSpPr>
          <p:spPr>
            <a:xfrm>
              <a:off x="3023990" y="3350574"/>
              <a:ext cx="171900" cy="205200"/>
            </a:xfrm>
            <a:prstGeom prst="roundRect">
              <a:avLst>
                <a:gd name="adj" fmla="val 16667"/>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483" name="Google Shape;483;p29"/>
          <p:cNvSpPr/>
          <p:nvPr/>
        </p:nvSpPr>
        <p:spPr>
          <a:xfrm>
            <a:off x="5403475" y="3511173"/>
            <a:ext cx="2461500" cy="192000"/>
          </a:xfrm>
          <a:prstGeom prst="rect">
            <a:avLst/>
          </a:prstGeom>
          <a:solidFill>
            <a:srgbClr val="D9D9D9"/>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84" name="Google Shape;484;p29"/>
          <p:cNvSpPr/>
          <p:nvPr/>
        </p:nvSpPr>
        <p:spPr>
          <a:xfrm rot="-4402">
            <a:off x="7474653" y="3350298"/>
            <a:ext cx="234300" cy="153000"/>
          </a:xfrm>
          <a:prstGeom prst="rect">
            <a:avLst/>
          </a:prstGeom>
          <a:solidFill>
            <a:srgbClr val="FFD966"/>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85" name="Google Shape;485;p29"/>
          <p:cNvSpPr/>
          <p:nvPr/>
        </p:nvSpPr>
        <p:spPr>
          <a:xfrm>
            <a:off x="5386125" y="3508056"/>
            <a:ext cx="408600" cy="7833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486" name="Google Shape;486;p29"/>
          <p:cNvCxnSpPr/>
          <p:nvPr/>
        </p:nvCxnSpPr>
        <p:spPr>
          <a:xfrm>
            <a:off x="5794720" y="3833810"/>
            <a:ext cx="1795800" cy="5700"/>
          </a:xfrm>
          <a:prstGeom prst="straightConnector1">
            <a:avLst/>
          </a:prstGeom>
          <a:noFill/>
          <a:ln w="19050" cap="flat" cmpd="sng">
            <a:solidFill>
              <a:schemeClr val="dk1"/>
            </a:solidFill>
            <a:prstDash val="solid"/>
            <a:round/>
            <a:headEnd type="triangle" w="med" len="med"/>
            <a:tailEnd type="triangle" w="med" len="med"/>
          </a:ln>
        </p:spPr>
      </p:cxnSp>
      <p:sp>
        <p:nvSpPr>
          <p:cNvPr id="487" name="Google Shape;487;p29"/>
          <p:cNvSpPr/>
          <p:nvPr/>
        </p:nvSpPr>
        <p:spPr>
          <a:xfrm rot="-4901383">
            <a:off x="7007975" y="2632839"/>
            <a:ext cx="1376150" cy="34722"/>
          </a:xfrm>
          <a:prstGeom prst="rect">
            <a:avLst/>
          </a:prstGeom>
          <a:solidFill>
            <a:srgbClr val="FF8D82">
              <a:alpha val="392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88" name="Google Shape;488;p29"/>
          <p:cNvSpPr/>
          <p:nvPr/>
        </p:nvSpPr>
        <p:spPr>
          <a:xfrm rot="-5864600">
            <a:off x="6801072" y="2643065"/>
            <a:ext cx="1382708" cy="34720"/>
          </a:xfrm>
          <a:prstGeom prst="rect">
            <a:avLst/>
          </a:prstGeom>
          <a:solidFill>
            <a:srgbClr val="FF8D82">
              <a:alpha val="392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489" name="Google Shape;489;p29"/>
          <p:cNvCxnSpPr/>
          <p:nvPr/>
        </p:nvCxnSpPr>
        <p:spPr>
          <a:xfrm flipH="1">
            <a:off x="7921175" y="3263550"/>
            <a:ext cx="3300" cy="244500"/>
          </a:xfrm>
          <a:prstGeom prst="straightConnector1">
            <a:avLst/>
          </a:prstGeom>
          <a:noFill/>
          <a:ln w="19050" cap="flat" cmpd="sng">
            <a:solidFill>
              <a:schemeClr val="dk1"/>
            </a:solidFill>
            <a:prstDash val="solid"/>
            <a:round/>
            <a:headEnd type="none" w="med" len="med"/>
            <a:tailEnd type="triangle" w="med" len="med"/>
          </a:ln>
        </p:spPr>
      </p:cxnSp>
      <p:sp>
        <p:nvSpPr>
          <p:cNvPr id="490" name="Google Shape;490;p29"/>
          <p:cNvSpPr txBox="1"/>
          <p:nvPr/>
        </p:nvSpPr>
        <p:spPr>
          <a:xfrm>
            <a:off x="1121725" y="981625"/>
            <a:ext cx="21975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latin typeface="Lato"/>
                <a:ea typeface="Lato"/>
                <a:cs typeface="Lato"/>
                <a:sym typeface="Lato"/>
              </a:rPr>
              <a:t>Simplified Model</a:t>
            </a:r>
            <a:endParaRPr sz="1800">
              <a:solidFill>
                <a:schemeClr val="dk1"/>
              </a:solidFill>
              <a:latin typeface="Lato"/>
              <a:ea typeface="Lato"/>
              <a:cs typeface="Lato"/>
              <a:sym typeface="Lato"/>
            </a:endParaRPr>
          </a:p>
        </p:txBody>
      </p:sp>
      <p:sp>
        <p:nvSpPr>
          <p:cNvPr id="491" name="Google Shape;491;p29"/>
          <p:cNvSpPr txBox="1"/>
          <p:nvPr/>
        </p:nvSpPr>
        <p:spPr>
          <a:xfrm>
            <a:off x="5146250" y="981625"/>
            <a:ext cx="3610200" cy="1462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latin typeface="Lato"/>
                <a:ea typeface="Lato"/>
                <a:cs typeface="Lato"/>
                <a:sym typeface="Lato"/>
              </a:rPr>
              <a:t>Beam design </a:t>
            </a:r>
            <a:endParaRPr sz="1800">
              <a:solidFill>
                <a:schemeClr val="dk1"/>
              </a:solidFill>
              <a:latin typeface="Lato"/>
              <a:ea typeface="Lato"/>
              <a:cs typeface="Lato"/>
              <a:sym typeface="Lato"/>
            </a:endParaRPr>
          </a:p>
          <a:p>
            <a:pPr marL="0" lvl="0" indent="0" algn="ctr" rtl="0">
              <a:spcBef>
                <a:spcPts val="0"/>
              </a:spcBef>
              <a:spcAft>
                <a:spcPts val="0"/>
              </a:spcAft>
              <a:buNone/>
            </a:pPr>
            <a:r>
              <a:rPr lang="en" sz="1300">
                <a:solidFill>
                  <a:schemeClr val="dk1"/>
                </a:solidFill>
                <a:latin typeface="Lato"/>
                <a:ea typeface="Lato"/>
                <a:cs typeface="Lato"/>
                <a:sym typeface="Lato"/>
              </a:rPr>
              <a:t>Deflects </a:t>
            </a:r>
            <a:r>
              <a:rPr lang="en" sz="1300">
                <a:solidFill>
                  <a:schemeClr val="accent1"/>
                </a:solidFill>
                <a:latin typeface="Lato"/>
                <a:ea typeface="Lato"/>
                <a:cs typeface="Lato"/>
                <a:sym typeface="Lato"/>
              </a:rPr>
              <a:t>~100 nm per mg</a:t>
            </a:r>
            <a:endParaRPr sz="1300">
              <a:solidFill>
                <a:schemeClr val="accent1"/>
              </a:solidFill>
              <a:latin typeface="Lato"/>
              <a:ea typeface="Lato"/>
              <a:cs typeface="Lato"/>
              <a:sym typeface="Lato"/>
            </a:endParaRPr>
          </a:p>
          <a:p>
            <a:pPr marL="0" lvl="0" indent="0" algn="ctr" rtl="0">
              <a:spcBef>
                <a:spcPts val="0"/>
              </a:spcBef>
              <a:spcAft>
                <a:spcPts val="0"/>
              </a:spcAft>
              <a:buNone/>
            </a:pPr>
            <a:r>
              <a:rPr lang="en" sz="1300">
                <a:solidFill>
                  <a:schemeClr val="dk1"/>
                </a:solidFill>
                <a:latin typeface="Lato"/>
                <a:ea typeface="Lato"/>
                <a:cs typeface="Lato"/>
                <a:sym typeface="Lato"/>
              </a:rPr>
              <a:t>while staying within </a:t>
            </a:r>
            <a:r>
              <a:rPr lang="en" sz="1300">
                <a:solidFill>
                  <a:schemeClr val="accent1"/>
                </a:solidFill>
                <a:latin typeface="Lato"/>
                <a:ea typeface="Lato"/>
                <a:cs typeface="Lato"/>
                <a:sym typeface="Lato"/>
              </a:rPr>
              <a:t>elastic deformation region </a:t>
            </a:r>
            <a:r>
              <a:rPr lang="en" sz="1300">
                <a:solidFill>
                  <a:schemeClr val="dk1"/>
                </a:solidFill>
                <a:latin typeface="Lato"/>
                <a:ea typeface="Lato"/>
                <a:cs typeface="Lato"/>
                <a:sym typeface="Lato"/>
              </a:rPr>
              <a:t>and fitting within </a:t>
            </a:r>
            <a:r>
              <a:rPr lang="en" sz="1300">
                <a:solidFill>
                  <a:schemeClr val="accent1"/>
                </a:solidFill>
                <a:latin typeface="Lato"/>
                <a:ea typeface="Lato"/>
                <a:cs typeface="Lato"/>
                <a:sym typeface="Lato"/>
              </a:rPr>
              <a:t>geometric boundaries</a:t>
            </a:r>
            <a:endParaRPr sz="1300">
              <a:solidFill>
                <a:schemeClr val="accent1"/>
              </a:solidFill>
              <a:latin typeface="Lato"/>
              <a:ea typeface="Lato"/>
              <a:cs typeface="Lato"/>
              <a:sym typeface="Lato"/>
            </a:endParaRPr>
          </a:p>
          <a:p>
            <a:pPr marL="0" lvl="0" indent="0" algn="ctr" rtl="0">
              <a:spcBef>
                <a:spcPts val="0"/>
              </a:spcBef>
              <a:spcAft>
                <a:spcPts val="0"/>
              </a:spcAft>
              <a:buNone/>
            </a:pPr>
            <a:endParaRPr sz="1300">
              <a:solidFill>
                <a:schemeClr val="accent1"/>
              </a:solidFill>
              <a:latin typeface="Lato"/>
              <a:ea typeface="Lato"/>
              <a:cs typeface="Lato"/>
              <a:sym typeface="Lato"/>
            </a:endParaRPr>
          </a:p>
          <a:p>
            <a:pPr marL="0" lvl="0" indent="0" algn="ctr" rtl="0">
              <a:spcBef>
                <a:spcPts val="0"/>
              </a:spcBef>
              <a:spcAft>
                <a:spcPts val="0"/>
              </a:spcAft>
              <a:buNone/>
            </a:pPr>
            <a:endParaRPr sz="1300">
              <a:solidFill>
                <a:schemeClr val="dk1"/>
              </a:solidFill>
              <a:latin typeface="Lato"/>
              <a:ea typeface="Lato"/>
              <a:cs typeface="Lato"/>
              <a:sym typeface="Lato"/>
            </a:endParaRPr>
          </a:p>
        </p:txBody>
      </p:sp>
      <p:sp>
        <p:nvSpPr>
          <p:cNvPr id="492" name="Google Shape;492;p29"/>
          <p:cNvSpPr txBox="1"/>
          <p:nvPr/>
        </p:nvSpPr>
        <p:spPr>
          <a:xfrm>
            <a:off x="7931408" y="2901118"/>
            <a:ext cx="1288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i="1">
                <a:solidFill>
                  <a:schemeClr val="dk1"/>
                </a:solidFill>
                <a:latin typeface="Cambria"/>
                <a:ea typeface="Cambria"/>
                <a:cs typeface="Cambria"/>
                <a:sym typeface="Cambria"/>
              </a:rPr>
              <a:t>w</a:t>
            </a:r>
            <a:r>
              <a:rPr lang="en" sz="1800">
                <a:solidFill>
                  <a:schemeClr val="dk1"/>
                </a:solidFill>
                <a:latin typeface="Lato"/>
                <a:ea typeface="Lato"/>
                <a:cs typeface="Lato"/>
                <a:sym typeface="Lato"/>
              </a:rPr>
              <a:t> = 10mm</a:t>
            </a:r>
            <a:endParaRPr sz="1800">
              <a:solidFill>
                <a:schemeClr val="dk1"/>
              </a:solidFill>
              <a:latin typeface="Lato"/>
              <a:ea typeface="Lato"/>
              <a:cs typeface="Lato"/>
              <a:sym typeface="Lato"/>
            </a:endParaRPr>
          </a:p>
        </p:txBody>
      </p:sp>
      <p:cxnSp>
        <p:nvCxnSpPr>
          <p:cNvPr id="493" name="Google Shape;493;p29"/>
          <p:cNvCxnSpPr/>
          <p:nvPr/>
        </p:nvCxnSpPr>
        <p:spPr>
          <a:xfrm>
            <a:off x="3949950" y="2165288"/>
            <a:ext cx="885600" cy="0"/>
          </a:xfrm>
          <a:prstGeom prst="straightConnector1">
            <a:avLst/>
          </a:prstGeom>
          <a:noFill/>
          <a:ln w="38100" cap="flat" cmpd="sng">
            <a:solidFill>
              <a:srgbClr val="9900FF"/>
            </a:solidFill>
            <a:prstDash val="solid"/>
            <a:round/>
            <a:headEnd type="none" w="med" len="med"/>
            <a:tailEnd type="triangle" w="med" len="med"/>
          </a:ln>
        </p:spPr>
      </p:cxnSp>
      <p:sp>
        <p:nvSpPr>
          <p:cNvPr id="494" name="Google Shape;494;p29"/>
          <p:cNvSpPr txBox="1"/>
          <p:nvPr/>
        </p:nvSpPr>
        <p:spPr>
          <a:xfrm>
            <a:off x="5031038" y="2700125"/>
            <a:ext cx="2197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latin typeface="Lato"/>
                <a:ea typeface="Lato"/>
                <a:cs typeface="Lato"/>
                <a:sym typeface="Lato"/>
              </a:rPr>
              <a:t>304 Stainless Steel (</a:t>
            </a:r>
            <a:r>
              <a:rPr lang="en" sz="1800" i="1">
                <a:solidFill>
                  <a:schemeClr val="dk1"/>
                </a:solidFill>
                <a:latin typeface="Cambria"/>
                <a:ea typeface="Cambria"/>
                <a:cs typeface="Cambria"/>
                <a:sym typeface="Cambria"/>
              </a:rPr>
              <a:t>E</a:t>
            </a:r>
            <a:r>
              <a:rPr lang="en" sz="1800">
                <a:solidFill>
                  <a:schemeClr val="dk1"/>
                </a:solidFill>
                <a:latin typeface="Lato"/>
                <a:ea typeface="Lato"/>
                <a:cs typeface="Lato"/>
                <a:sym typeface="Lato"/>
              </a:rPr>
              <a:t> = 193 GPa)</a:t>
            </a:r>
            <a:endParaRPr sz="1800">
              <a:solidFill>
                <a:schemeClr val="dk1"/>
              </a:solidFill>
              <a:latin typeface="Lato"/>
              <a:ea typeface="Lato"/>
              <a:cs typeface="Lato"/>
              <a:sym typeface="Lato"/>
            </a:endParaRPr>
          </a:p>
        </p:txBody>
      </p:sp>
      <p:sp>
        <p:nvSpPr>
          <p:cNvPr id="495" name="Google Shape;495;p29"/>
          <p:cNvSpPr txBox="1"/>
          <p:nvPr/>
        </p:nvSpPr>
        <p:spPr>
          <a:xfrm>
            <a:off x="6110158" y="3775318"/>
            <a:ext cx="1288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i="1">
                <a:solidFill>
                  <a:schemeClr val="dk1"/>
                </a:solidFill>
                <a:latin typeface="Cambria"/>
                <a:ea typeface="Cambria"/>
                <a:cs typeface="Cambria"/>
                <a:sym typeface="Cambria"/>
              </a:rPr>
              <a:t>l </a:t>
            </a:r>
            <a:r>
              <a:rPr lang="en" sz="1800">
                <a:solidFill>
                  <a:schemeClr val="dk1"/>
                </a:solidFill>
                <a:latin typeface="Lato"/>
                <a:ea typeface="Lato"/>
                <a:cs typeface="Lato"/>
                <a:sym typeface="Lato"/>
              </a:rPr>
              <a:t>=35mm</a:t>
            </a:r>
            <a:endParaRPr sz="1800">
              <a:solidFill>
                <a:schemeClr val="dk1"/>
              </a:solidFill>
              <a:latin typeface="Lato"/>
              <a:ea typeface="Lato"/>
              <a:cs typeface="Lato"/>
              <a:sym typeface="Lato"/>
            </a:endParaRPr>
          </a:p>
        </p:txBody>
      </p:sp>
      <p:cxnSp>
        <p:nvCxnSpPr>
          <p:cNvPr id="496" name="Google Shape;496;p29"/>
          <p:cNvCxnSpPr/>
          <p:nvPr/>
        </p:nvCxnSpPr>
        <p:spPr>
          <a:xfrm flipH="1">
            <a:off x="7921175" y="3715000"/>
            <a:ext cx="3300" cy="244500"/>
          </a:xfrm>
          <a:prstGeom prst="straightConnector1">
            <a:avLst/>
          </a:prstGeom>
          <a:noFill/>
          <a:ln w="19050" cap="flat" cmpd="sng">
            <a:solidFill>
              <a:schemeClr val="dk1"/>
            </a:solidFill>
            <a:prstDash val="solid"/>
            <a:round/>
            <a:headEnd type="triangle" w="med" len="med"/>
            <a:tailEnd type="none" w="med" len="med"/>
          </a:ln>
        </p:spPr>
      </p:cxnSp>
      <p:sp>
        <p:nvSpPr>
          <p:cNvPr id="497" name="Google Shape;497;p29"/>
          <p:cNvSpPr txBox="1"/>
          <p:nvPr/>
        </p:nvSpPr>
        <p:spPr>
          <a:xfrm>
            <a:off x="2447000" y="5306475"/>
            <a:ext cx="3609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Usual beam’s equation</a:t>
            </a:r>
            <a:endParaRPr sz="1800">
              <a:solidFill>
                <a:schemeClr val="dk2"/>
              </a:solidFill>
            </a:endParaRPr>
          </a:p>
        </p:txBody>
      </p:sp>
      <p:grpSp>
        <p:nvGrpSpPr>
          <p:cNvPr id="498" name="Google Shape;498;p29"/>
          <p:cNvGrpSpPr/>
          <p:nvPr/>
        </p:nvGrpSpPr>
        <p:grpSpPr>
          <a:xfrm>
            <a:off x="625600" y="3959507"/>
            <a:ext cx="2693623" cy="1194293"/>
            <a:chOff x="625600" y="4069632"/>
            <a:chExt cx="2693623" cy="1194293"/>
          </a:xfrm>
        </p:grpSpPr>
        <p:pic>
          <p:nvPicPr>
            <p:cNvPr id="499" name="Google Shape;499;p29" title="Screenshot 2025-05-11 at 10.58.56 PM.png"/>
            <p:cNvPicPr preferRelativeResize="0"/>
            <p:nvPr/>
          </p:nvPicPr>
          <p:blipFill>
            <a:blip r:embed="rId4">
              <a:alphaModFix/>
            </a:blip>
            <a:stretch>
              <a:fillRect/>
            </a:stretch>
          </p:blipFill>
          <p:spPr>
            <a:xfrm>
              <a:off x="857723" y="4069632"/>
              <a:ext cx="2461501" cy="536155"/>
            </a:xfrm>
            <a:prstGeom prst="rect">
              <a:avLst/>
            </a:prstGeom>
            <a:noFill/>
            <a:ln>
              <a:noFill/>
            </a:ln>
          </p:spPr>
        </p:pic>
        <p:cxnSp>
          <p:nvCxnSpPr>
            <p:cNvPr id="500" name="Google Shape;500;p29"/>
            <p:cNvCxnSpPr/>
            <p:nvPr/>
          </p:nvCxnSpPr>
          <p:spPr>
            <a:xfrm>
              <a:off x="1724350" y="4539725"/>
              <a:ext cx="0" cy="246300"/>
            </a:xfrm>
            <a:prstGeom prst="straightConnector1">
              <a:avLst/>
            </a:prstGeom>
            <a:noFill/>
            <a:ln w="9525" cap="flat" cmpd="sng">
              <a:solidFill>
                <a:srgbClr val="93C47D"/>
              </a:solidFill>
              <a:prstDash val="solid"/>
              <a:round/>
              <a:headEnd type="none" w="med" len="med"/>
              <a:tailEnd type="triangle" w="med" len="med"/>
            </a:ln>
          </p:spPr>
        </p:cxnSp>
        <p:cxnSp>
          <p:nvCxnSpPr>
            <p:cNvPr id="501" name="Google Shape;501;p29"/>
            <p:cNvCxnSpPr/>
            <p:nvPr/>
          </p:nvCxnSpPr>
          <p:spPr>
            <a:xfrm flipH="1">
              <a:off x="1748150" y="4448325"/>
              <a:ext cx="1161300" cy="326700"/>
            </a:xfrm>
            <a:prstGeom prst="straightConnector1">
              <a:avLst/>
            </a:prstGeom>
            <a:noFill/>
            <a:ln w="9525" cap="flat" cmpd="sng">
              <a:solidFill>
                <a:srgbClr val="93C47D"/>
              </a:solidFill>
              <a:prstDash val="solid"/>
              <a:round/>
              <a:headEnd type="none" w="med" len="med"/>
              <a:tailEnd type="triangle" w="med" len="med"/>
            </a:ln>
          </p:spPr>
        </p:cxnSp>
        <p:cxnSp>
          <p:nvCxnSpPr>
            <p:cNvPr id="502" name="Google Shape;502;p29"/>
            <p:cNvCxnSpPr/>
            <p:nvPr/>
          </p:nvCxnSpPr>
          <p:spPr>
            <a:xfrm>
              <a:off x="2447000" y="4507075"/>
              <a:ext cx="0" cy="246300"/>
            </a:xfrm>
            <a:prstGeom prst="straightConnector1">
              <a:avLst/>
            </a:prstGeom>
            <a:noFill/>
            <a:ln w="9525" cap="flat" cmpd="sng">
              <a:solidFill>
                <a:srgbClr val="F1C232"/>
              </a:solidFill>
              <a:prstDash val="solid"/>
              <a:round/>
              <a:headEnd type="none" w="med" len="med"/>
              <a:tailEnd type="triangle" w="med" len="med"/>
            </a:ln>
          </p:spPr>
        </p:cxnSp>
        <p:sp>
          <p:nvSpPr>
            <p:cNvPr id="503" name="Google Shape;503;p29"/>
            <p:cNvSpPr txBox="1"/>
            <p:nvPr/>
          </p:nvSpPr>
          <p:spPr>
            <a:xfrm>
              <a:off x="625600" y="4673150"/>
              <a:ext cx="1989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6AA84F"/>
                  </a:solidFill>
                  <a:latin typeface="Lato"/>
                  <a:ea typeface="Lato"/>
                  <a:cs typeface="Lato"/>
                  <a:sym typeface="Lato"/>
                </a:rPr>
                <a:t>Usual terms</a:t>
              </a:r>
              <a:endParaRPr>
                <a:solidFill>
                  <a:srgbClr val="6AA84F"/>
                </a:solidFill>
                <a:latin typeface="Lato"/>
                <a:ea typeface="Lato"/>
                <a:cs typeface="Lato"/>
                <a:sym typeface="Lato"/>
              </a:endParaRPr>
            </a:p>
          </p:txBody>
        </p:sp>
        <p:sp>
          <p:nvSpPr>
            <p:cNvPr id="504" name="Google Shape;504;p29"/>
            <p:cNvSpPr txBox="1"/>
            <p:nvPr/>
          </p:nvSpPr>
          <p:spPr>
            <a:xfrm>
              <a:off x="2066900" y="4648325"/>
              <a:ext cx="760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1C232"/>
                  </a:solidFill>
                  <a:latin typeface="Lato"/>
                  <a:ea typeface="Lato"/>
                  <a:cs typeface="Lato"/>
                  <a:sym typeface="Lato"/>
                </a:rPr>
                <a:t>Extra term!</a:t>
              </a:r>
              <a:endParaRPr>
                <a:solidFill>
                  <a:srgbClr val="F1C232"/>
                </a:solidFill>
                <a:latin typeface="Lato"/>
                <a:ea typeface="Lato"/>
                <a:cs typeface="Lato"/>
                <a:sym typeface="Lato"/>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30"/>
          <p:cNvSpPr txBox="1">
            <a:spLocks noGrp="1"/>
          </p:cNvSpPr>
          <p:nvPr>
            <p:ph type="title"/>
          </p:nvPr>
        </p:nvSpPr>
        <p:spPr>
          <a:xfrm>
            <a:off x="311700" y="258725"/>
            <a:ext cx="8520600" cy="572700"/>
          </a:xfrm>
          <a:prstGeom prst="rect">
            <a:avLst/>
          </a:prstGeom>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90"/>
              <a:buFont typeface="Arial"/>
              <a:buNone/>
            </a:pPr>
            <a:r>
              <a:rPr lang="en">
                <a:latin typeface="Poppins"/>
                <a:ea typeface="Poppins"/>
                <a:cs typeface="Poppins"/>
                <a:sym typeface="Poppins"/>
              </a:rPr>
              <a:t>Testing Setup and Fabrication</a:t>
            </a:r>
            <a:endParaRPr>
              <a:latin typeface="Poppins"/>
              <a:ea typeface="Poppins"/>
              <a:cs typeface="Poppins"/>
              <a:sym typeface="Poppins"/>
            </a:endParaRPr>
          </a:p>
        </p:txBody>
      </p:sp>
      <p:grpSp>
        <p:nvGrpSpPr>
          <p:cNvPr id="510" name="Google Shape;510;p30"/>
          <p:cNvGrpSpPr/>
          <p:nvPr/>
        </p:nvGrpSpPr>
        <p:grpSpPr>
          <a:xfrm>
            <a:off x="2318762" y="1054800"/>
            <a:ext cx="3728515" cy="4026375"/>
            <a:chOff x="2318762" y="1054800"/>
            <a:chExt cx="3728515" cy="4026375"/>
          </a:xfrm>
        </p:grpSpPr>
        <p:pic>
          <p:nvPicPr>
            <p:cNvPr id="511" name="Google Shape;511;p30" title="Screenshot 2025-05-09 at 9.31.18 PM.png"/>
            <p:cNvPicPr preferRelativeResize="0"/>
            <p:nvPr/>
          </p:nvPicPr>
          <p:blipFill rotWithShape="1">
            <a:blip r:embed="rId3">
              <a:alphaModFix/>
            </a:blip>
            <a:srcRect t="3100"/>
            <a:stretch/>
          </p:blipFill>
          <p:spPr>
            <a:xfrm>
              <a:off x="3954550" y="1473775"/>
              <a:ext cx="1726050" cy="3268700"/>
            </a:xfrm>
            <a:prstGeom prst="rect">
              <a:avLst/>
            </a:prstGeom>
            <a:noFill/>
            <a:ln w="9525" cap="flat" cmpd="sng">
              <a:solidFill>
                <a:schemeClr val="accent1"/>
              </a:solidFill>
              <a:prstDash val="solid"/>
              <a:round/>
              <a:headEnd type="none" w="sm" len="sm"/>
              <a:tailEnd type="none" w="sm" len="sm"/>
            </a:ln>
          </p:spPr>
        </p:pic>
        <p:sp>
          <p:nvSpPr>
            <p:cNvPr id="512" name="Google Shape;512;p30"/>
            <p:cNvSpPr txBox="1"/>
            <p:nvPr/>
          </p:nvSpPr>
          <p:spPr>
            <a:xfrm>
              <a:off x="3703375" y="4742475"/>
              <a:ext cx="22284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1"/>
                  </a:solidFill>
                  <a:latin typeface="Lexend Light"/>
                  <a:ea typeface="Lexend Light"/>
                  <a:cs typeface="Lexend Light"/>
                  <a:sym typeface="Lexend Light"/>
                </a:rPr>
                <a:t>Analytical balance</a:t>
              </a:r>
              <a:endParaRPr sz="1000">
                <a:solidFill>
                  <a:schemeClr val="dk1"/>
                </a:solidFill>
                <a:latin typeface="Lexend Light"/>
                <a:ea typeface="Lexend Light"/>
                <a:cs typeface="Lexend Light"/>
                <a:sym typeface="Lexend Light"/>
              </a:endParaRPr>
            </a:p>
          </p:txBody>
        </p:sp>
        <p:cxnSp>
          <p:nvCxnSpPr>
            <p:cNvPr id="513" name="Google Shape;513;p30"/>
            <p:cNvCxnSpPr/>
            <p:nvPr/>
          </p:nvCxnSpPr>
          <p:spPr>
            <a:xfrm>
              <a:off x="4887775" y="4476700"/>
              <a:ext cx="80700" cy="324600"/>
            </a:xfrm>
            <a:prstGeom prst="straightConnector1">
              <a:avLst/>
            </a:prstGeom>
            <a:noFill/>
            <a:ln w="28575" cap="flat" cmpd="sng">
              <a:solidFill>
                <a:srgbClr val="000000"/>
              </a:solidFill>
              <a:prstDash val="solid"/>
              <a:round/>
              <a:headEnd type="triangle" w="med" len="med"/>
              <a:tailEnd type="none" w="med" len="med"/>
            </a:ln>
          </p:spPr>
        </p:cxnSp>
        <p:sp>
          <p:nvSpPr>
            <p:cNvPr id="514" name="Google Shape;514;p30"/>
            <p:cNvSpPr txBox="1"/>
            <p:nvPr/>
          </p:nvSpPr>
          <p:spPr>
            <a:xfrm>
              <a:off x="2779423" y="2926400"/>
              <a:ext cx="1308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1"/>
                  </a:solidFill>
                  <a:latin typeface="Lexend Light"/>
                  <a:ea typeface="Lexend Light"/>
                  <a:cs typeface="Lexend Light"/>
                  <a:sym typeface="Lexend Light"/>
                </a:rPr>
                <a:t>Syringe pump</a:t>
              </a:r>
              <a:endParaRPr sz="1000">
                <a:solidFill>
                  <a:schemeClr val="dk1"/>
                </a:solidFill>
                <a:latin typeface="Lexend Light"/>
                <a:ea typeface="Lexend Light"/>
                <a:cs typeface="Lexend Light"/>
                <a:sym typeface="Lexend Light"/>
              </a:endParaRPr>
            </a:p>
          </p:txBody>
        </p:sp>
        <p:cxnSp>
          <p:nvCxnSpPr>
            <p:cNvPr id="515" name="Google Shape;515;p30"/>
            <p:cNvCxnSpPr/>
            <p:nvPr/>
          </p:nvCxnSpPr>
          <p:spPr>
            <a:xfrm>
              <a:off x="3891075" y="3147950"/>
              <a:ext cx="1038000" cy="555000"/>
            </a:xfrm>
            <a:prstGeom prst="straightConnector1">
              <a:avLst/>
            </a:prstGeom>
            <a:noFill/>
            <a:ln w="19050" cap="flat" cmpd="sng">
              <a:solidFill>
                <a:srgbClr val="000000"/>
              </a:solidFill>
              <a:prstDash val="solid"/>
              <a:round/>
              <a:headEnd type="none" w="med" len="med"/>
              <a:tailEnd type="triangle" w="med" len="med"/>
            </a:ln>
          </p:spPr>
        </p:cxnSp>
        <p:sp>
          <p:nvSpPr>
            <p:cNvPr id="516" name="Google Shape;516;p30"/>
            <p:cNvSpPr txBox="1"/>
            <p:nvPr/>
          </p:nvSpPr>
          <p:spPr>
            <a:xfrm>
              <a:off x="4959274" y="2070700"/>
              <a:ext cx="721200" cy="4926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1"/>
                  </a:solidFill>
                  <a:latin typeface="Lexend Light"/>
                  <a:ea typeface="Lexend Light"/>
                  <a:cs typeface="Lexend Light"/>
                  <a:sym typeface="Lexend Light"/>
                </a:rPr>
                <a:t>Steering mirror</a:t>
              </a:r>
              <a:endParaRPr sz="1000">
                <a:solidFill>
                  <a:schemeClr val="dk1"/>
                </a:solidFill>
                <a:latin typeface="Lexend Light"/>
                <a:ea typeface="Lexend Light"/>
                <a:cs typeface="Lexend Light"/>
                <a:sym typeface="Lexend Light"/>
              </a:endParaRPr>
            </a:p>
          </p:txBody>
        </p:sp>
        <p:sp>
          <p:nvSpPr>
            <p:cNvPr id="517" name="Google Shape;517;p30"/>
            <p:cNvSpPr txBox="1"/>
            <p:nvPr/>
          </p:nvSpPr>
          <p:spPr>
            <a:xfrm>
              <a:off x="4846350" y="1551975"/>
              <a:ext cx="627900" cy="3387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1"/>
                  </a:solidFill>
                  <a:latin typeface="Lexend Light"/>
                  <a:ea typeface="Lexend Light"/>
                  <a:cs typeface="Lexend Light"/>
                  <a:sym typeface="Lexend Light"/>
                </a:rPr>
                <a:t>Laser</a:t>
              </a:r>
              <a:endParaRPr sz="1000">
                <a:solidFill>
                  <a:schemeClr val="dk1"/>
                </a:solidFill>
                <a:latin typeface="Lexend Light"/>
                <a:ea typeface="Lexend Light"/>
                <a:cs typeface="Lexend Light"/>
                <a:sym typeface="Lexend Light"/>
              </a:endParaRPr>
            </a:p>
          </p:txBody>
        </p:sp>
        <p:cxnSp>
          <p:nvCxnSpPr>
            <p:cNvPr id="518" name="Google Shape;518;p30"/>
            <p:cNvCxnSpPr/>
            <p:nvPr/>
          </p:nvCxnSpPr>
          <p:spPr>
            <a:xfrm flipH="1">
              <a:off x="4843650" y="1798050"/>
              <a:ext cx="165900" cy="150000"/>
            </a:xfrm>
            <a:prstGeom prst="straightConnector1">
              <a:avLst/>
            </a:prstGeom>
            <a:noFill/>
            <a:ln w="19050" cap="flat" cmpd="sng">
              <a:solidFill>
                <a:srgbClr val="000000"/>
              </a:solidFill>
              <a:prstDash val="solid"/>
              <a:round/>
              <a:headEnd type="none" w="med" len="med"/>
              <a:tailEnd type="triangle" w="med" len="med"/>
            </a:ln>
          </p:spPr>
        </p:cxnSp>
        <p:sp>
          <p:nvSpPr>
            <p:cNvPr id="519" name="Google Shape;519;p30"/>
            <p:cNvSpPr/>
            <p:nvPr/>
          </p:nvSpPr>
          <p:spPr>
            <a:xfrm rot="-5462895">
              <a:off x="4458077" y="3460577"/>
              <a:ext cx="1180698" cy="30300"/>
            </a:xfrm>
            <a:prstGeom prst="rect">
              <a:avLst/>
            </a:prstGeom>
            <a:solidFill>
              <a:srgbClr val="FF2712">
                <a:alpha val="53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20" name="Google Shape;520;p30"/>
            <p:cNvSpPr/>
            <p:nvPr/>
          </p:nvSpPr>
          <p:spPr>
            <a:xfrm rot="-5834013">
              <a:off x="3933052" y="3047140"/>
              <a:ext cx="2003748" cy="30420"/>
            </a:xfrm>
            <a:prstGeom prst="rect">
              <a:avLst/>
            </a:prstGeom>
            <a:solidFill>
              <a:srgbClr val="FF2712">
                <a:alpha val="53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521" name="Google Shape;521;p30"/>
            <p:cNvCxnSpPr/>
            <p:nvPr/>
          </p:nvCxnSpPr>
          <p:spPr>
            <a:xfrm flipH="1">
              <a:off x="5030425" y="2457350"/>
              <a:ext cx="174600" cy="293700"/>
            </a:xfrm>
            <a:prstGeom prst="straightConnector1">
              <a:avLst/>
            </a:prstGeom>
            <a:noFill/>
            <a:ln w="19050" cap="flat" cmpd="sng">
              <a:solidFill>
                <a:srgbClr val="000000"/>
              </a:solidFill>
              <a:prstDash val="solid"/>
              <a:round/>
              <a:headEnd type="none" w="med" len="med"/>
              <a:tailEnd type="triangle" w="med" len="med"/>
            </a:ln>
          </p:spPr>
        </p:cxnSp>
        <p:sp>
          <p:nvSpPr>
            <p:cNvPr id="522" name="Google Shape;522;p30"/>
            <p:cNvSpPr txBox="1"/>
            <p:nvPr/>
          </p:nvSpPr>
          <p:spPr>
            <a:xfrm>
              <a:off x="3587877" y="1054800"/>
              <a:ext cx="24594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latin typeface="Lato"/>
                  <a:ea typeface="Lato"/>
                  <a:cs typeface="Lato"/>
                  <a:sym typeface="Lato"/>
                </a:rPr>
                <a:t>Main Frame</a:t>
              </a:r>
              <a:endParaRPr sz="1800">
                <a:solidFill>
                  <a:schemeClr val="dk1"/>
                </a:solidFill>
                <a:latin typeface="Lato"/>
                <a:ea typeface="Lato"/>
                <a:cs typeface="Lato"/>
                <a:sym typeface="Lato"/>
              </a:endParaRPr>
            </a:p>
          </p:txBody>
        </p:sp>
        <p:sp>
          <p:nvSpPr>
            <p:cNvPr id="523" name="Google Shape;523;p30"/>
            <p:cNvSpPr/>
            <p:nvPr/>
          </p:nvSpPr>
          <p:spPr>
            <a:xfrm rot="630005">
              <a:off x="2310952" y="3837392"/>
              <a:ext cx="2401819" cy="135158"/>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pic>
        <p:nvPicPr>
          <p:cNvPr id="524" name="Google Shape;524;p30" title="IMG_7927.jpg"/>
          <p:cNvPicPr preferRelativeResize="0"/>
          <p:nvPr/>
        </p:nvPicPr>
        <p:blipFill rotWithShape="1">
          <a:blip r:embed="rId4">
            <a:alphaModFix/>
          </a:blip>
          <a:srcRect r="1912" b="8138"/>
          <a:stretch/>
        </p:blipFill>
        <p:spPr>
          <a:xfrm>
            <a:off x="-1378275" y="2885480"/>
            <a:ext cx="846299" cy="792579"/>
          </a:xfrm>
          <a:prstGeom prst="rect">
            <a:avLst/>
          </a:prstGeom>
          <a:noFill/>
          <a:ln w="9525" cap="flat" cmpd="sng">
            <a:solidFill>
              <a:schemeClr val="dk1"/>
            </a:solidFill>
            <a:prstDash val="solid"/>
            <a:round/>
            <a:headEnd type="none" w="sm" len="sm"/>
            <a:tailEnd type="none" w="sm" len="sm"/>
          </a:ln>
        </p:spPr>
      </p:pic>
      <p:grpSp>
        <p:nvGrpSpPr>
          <p:cNvPr id="525" name="Google Shape;525;p30"/>
          <p:cNvGrpSpPr/>
          <p:nvPr/>
        </p:nvGrpSpPr>
        <p:grpSpPr>
          <a:xfrm>
            <a:off x="311709" y="1570850"/>
            <a:ext cx="2928590" cy="2957038"/>
            <a:chOff x="311709" y="1570850"/>
            <a:chExt cx="2928590" cy="2957038"/>
          </a:xfrm>
        </p:grpSpPr>
        <p:sp>
          <p:nvSpPr>
            <p:cNvPr id="526" name="Google Shape;526;p30"/>
            <p:cNvSpPr txBox="1"/>
            <p:nvPr/>
          </p:nvSpPr>
          <p:spPr>
            <a:xfrm>
              <a:off x="311709" y="4035288"/>
              <a:ext cx="1308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1"/>
                  </a:solidFill>
                  <a:latin typeface="Lexend Light"/>
                  <a:ea typeface="Lexend Light"/>
                  <a:cs typeface="Lexend Light"/>
                  <a:sym typeface="Lexend Light"/>
                </a:rPr>
                <a:t>Waterjet Stainless Steel Shim</a:t>
              </a:r>
              <a:endParaRPr sz="1000">
                <a:solidFill>
                  <a:schemeClr val="dk1"/>
                </a:solidFill>
                <a:latin typeface="Lexend Light"/>
                <a:ea typeface="Lexend Light"/>
                <a:cs typeface="Lexend Light"/>
                <a:sym typeface="Lexend Light"/>
              </a:endParaRPr>
            </a:p>
          </p:txBody>
        </p:sp>
        <p:sp>
          <p:nvSpPr>
            <p:cNvPr id="527" name="Google Shape;527;p30"/>
            <p:cNvSpPr txBox="1"/>
            <p:nvPr/>
          </p:nvSpPr>
          <p:spPr>
            <a:xfrm>
              <a:off x="1526487" y="4035300"/>
              <a:ext cx="14604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1"/>
                  </a:solidFill>
                  <a:latin typeface="Lexend Light"/>
                  <a:ea typeface="Lexend Light"/>
                  <a:cs typeface="Lexend Light"/>
                  <a:sym typeface="Lexend Light"/>
                </a:rPr>
                <a:t>3D Printed Base</a:t>
              </a:r>
              <a:endParaRPr sz="1000">
                <a:solidFill>
                  <a:schemeClr val="dk1"/>
                </a:solidFill>
                <a:latin typeface="Lexend Light"/>
                <a:ea typeface="Lexend Light"/>
                <a:cs typeface="Lexend Light"/>
                <a:sym typeface="Lexend Light"/>
              </a:endParaRPr>
            </a:p>
          </p:txBody>
        </p:sp>
        <p:sp>
          <p:nvSpPr>
            <p:cNvPr id="528" name="Google Shape;528;p30"/>
            <p:cNvSpPr txBox="1"/>
            <p:nvPr/>
          </p:nvSpPr>
          <p:spPr>
            <a:xfrm>
              <a:off x="449852" y="1570850"/>
              <a:ext cx="24594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latin typeface="Lato"/>
                  <a:ea typeface="Lato"/>
                  <a:cs typeface="Lato"/>
                  <a:sym typeface="Lato"/>
                </a:rPr>
                <a:t>Cantilever</a:t>
              </a:r>
              <a:endParaRPr sz="1800">
                <a:solidFill>
                  <a:schemeClr val="dk1"/>
                </a:solidFill>
                <a:latin typeface="Lato"/>
                <a:ea typeface="Lato"/>
                <a:cs typeface="Lato"/>
                <a:sym typeface="Lato"/>
              </a:endParaRPr>
            </a:p>
          </p:txBody>
        </p:sp>
        <p:sp>
          <p:nvSpPr>
            <p:cNvPr id="529" name="Google Shape;529;p30"/>
            <p:cNvSpPr txBox="1"/>
            <p:nvPr/>
          </p:nvSpPr>
          <p:spPr>
            <a:xfrm>
              <a:off x="2393999" y="2433275"/>
              <a:ext cx="8463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1"/>
                  </a:solidFill>
                  <a:latin typeface="Lexend Light"/>
                  <a:ea typeface="Lexend Light"/>
                  <a:cs typeface="Lexend Light"/>
                  <a:sym typeface="Lexend Light"/>
                </a:rPr>
                <a:t>Mirror</a:t>
              </a:r>
              <a:endParaRPr sz="1000">
                <a:solidFill>
                  <a:schemeClr val="dk1"/>
                </a:solidFill>
                <a:latin typeface="Lexend Light"/>
                <a:ea typeface="Lexend Light"/>
                <a:cs typeface="Lexend Light"/>
                <a:sym typeface="Lexend Light"/>
              </a:endParaRPr>
            </a:p>
          </p:txBody>
        </p:sp>
        <p:pic>
          <p:nvPicPr>
            <p:cNvPr id="530" name="Google Shape;530;p30" title="IMG_7962 (1).jpg"/>
            <p:cNvPicPr preferRelativeResize="0"/>
            <p:nvPr/>
          </p:nvPicPr>
          <p:blipFill rotWithShape="1">
            <a:blip r:embed="rId5">
              <a:alphaModFix/>
            </a:blip>
            <a:srcRect t="13156" r="10984" b="9318"/>
            <a:stretch/>
          </p:blipFill>
          <p:spPr>
            <a:xfrm>
              <a:off x="892950" y="2067088"/>
              <a:ext cx="1573198" cy="1826924"/>
            </a:xfrm>
            <a:prstGeom prst="rect">
              <a:avLst/>
            </a:prstGeom>
            <a:noFill/>
            <a:ln w="9525" cap="flat" cmpd="sng">
              <a:solidFill>
                <a:srgbClr val="4A86E8"/>
              </a:solidFill>
              <a:prstDash val="solid"/>
              <a:round/>
              <a:headEnd type="none" w="sm" len="sm"/>
              <a:tailEnd type="none" w="sm" len="sm"/>
            </a:ln>
          </p:spPr>
        </p:pic>
        <p:cxnSp>
          <p:nvCxnSpPr>
            <p:cNvPr id="531" name="Google Shape;531;p30"/>
            <p:cNvCxnSpPr>
              <a:endCxn id="526" idx="0"/>
            </p:cNvCxnSpPr>
            <p:nvPr/>
          </p:nvCxnSpPr>
          <p:spPr>
            <a:xfrm flipH="1">
              <a:off x="965709" y="3194688"/>
              <a:ext cx="475200" cy="840600"/>
            </a:xfrm>
            <a:prstGeom prst="straightConnector1">
              <a:avLst/>
            </a:prstGeom>
            <a:noFill/>
            <a:ln w="19050" cap="flat" cmpd="sng">
              <a:solidFill>
                <a:schemeClr val="dk1"/>
              </a:solidFill>
              <a:prstDash val="solid"/>
              <a:round/>
              <a:headEnd type="triangle" w="med" len="med"/>
              <a:tailEnd type="none" w="med" len="med"/>
            </a:ln>
          </p:spPr>
        </p:cxnSp>
        <p:cxnSp>
          <p:nvCxnSpPr>
            <p:cNvPr id="532" name="Google Shape;532;p30"/>
            <p:cNvCxnSpPr/>
            <p:nvPr/>
          </p:nvCxnSpPr>
          <p:spPr>
            <a:xfrm rot="10800000">
              <a:off x="1952888" y="3710425"/>
              <a:ext cx="277200" cy="389100"/>
            </a:xfrm>
            <a:prstGeom prst="straightConnector1">
              <a:avLst/>
            </a:prstGeom>
            <a:noFill/>
            <a:ln w="19050" cap="flat" cmpd="sng">
              <a:solidFill>
                <a:schemeClr val="dk1"/>
              </a:solidFill>
              <a:prstDash val="solid"/>
              <a:round/>
              <a:headEnd type="none" w="med" len="med"/>
              <a:tailEnd type="triangle" w="med" len="med"/>
            </a:ln>
          </p:spPr>
        </p:cxnSp>
        <p:cxnSp>
          <p:nvCxnSpPr>
            <p:cNvPr id="533" name="Google Shape;533;p30"/>
            <p:cNvCxnSpPr>
              <a:stCxn id="529" idx="2"/>
            </p:cNvCxnSpPr>
            <p:nvPr/>
          </p:nvCxnSpPr>
          <p:spPr>
            <a:xfrm flipH="1">
              <a:off x="2258249" y="2771975"/>
              <a:ext cx="558900" cy="448800"/>
            </a:xfrm>
            <a:prstGeom prst="straightConnector1">
              <a:avLst/>
            </a:prstGeom>
            <a:noFill/>
            <a:ln w="19050" cap="flat" cmpd="sng">
              <a:solidFill>
                <a:srgbClr val="000000"/>
              </a:solidFill>
              <a:prstDash val="solid"/>
              <a:round/>
              <a:headEnd type="none" w="med" len="med"/>
              <a:tailEnd type="triangle" w="med" len="med"/>
            </a:ln>
          </p:spPr>
        </p:cxnSp>
      </p:grpSp>
      <p:grpSp>
        <p:nvGrpSpPr>
          <p:cNvPr id="534" name="Google Shape;534;p30"/>
          <p:cNvGrpSpPr/>
          <p:nvPr/>
        </p:nvGrpSpPr>
        <p:grpSpPr>
          <a:xfrm>
            <a:off x="5689425" y="1069675"/>
            <a:ext cx="3372963" cy="3672800"/>
            <a:chOff x="5689425" y="1069675"/>
            <a:chExt cx="3372963" cy="3672800"/>
          </a:xfrm>
        </p:grpSpPr>
        <p:pic>
          <p:nvPicPr>
            <p:cNvPr id="535" name="Google Shape;535;p30" title="IMG_7940.jpg"/>
            <p:cNvPicPr preferRelativeResize="0"/>
            <p:nvPr/>
          </p:nvPicPr>
          <p:blipFill rotWithShape="1">
            <a:blip r:embed="rId6">
              <a:alphaModFix/>
            </a:blip>
            <a:srcRect l="12612" r="20689" b="15782"/>
            <a:stretch/>
          </p:blipFill>
          <p:spPr>
            <a:xfrm>
              <a:off x="6580225" y="1473775"/>
              <a:ext cx="1941558" cy="3268700"/>
            </a:xfrm>
            <a:prstGeom prst="rect">
              <a:avLst/>
            </a:prstGeom>
            <a:noFill/>
            <a:ln w="9525" cap="flat" cmpd="sng">
              <a:solidFill>
                <a:schemeClr val="accent1"/>
              </a:solidFill>
              <a:prstDash val="solid"/>
              <a:round/>
              <a:headEnd type="none" w="sm" len="sm"/>
              <a:tailEnd type="none" w="sm" len="sm"/>
            </a:ln>
          </p:spPr>
        </p:pic>
        <p:sp>
          <p:nvSpPr>
            <p:cNvPr id="536" name="Google Shape;536;p30"/>
            <p:cNvSpPr txBox="1"/>
            <p:nvPr/>
          </p:nvSpPr>
          <p:spPr>
            <a:xfrm>
              <a:off x="6039588" y="1069675"/>
              <a:ext cx="3022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latin typeface="Lato"/>
                  <a:ea typeface="Lato"/>
                  <a:cs typeface="Lato"/>
                  <a:sym typeface="Lato"/>
                </a:rPr>
                <a:t>Target &amp; Long Hallway</a:t>
              </a:r>
              <a:endParaRPr sz="1800">
                <a:solidFill>
                  <a:schemeClr val="dk1"/>
                </a:solidFill>
                <a:latin typeface="Lato"/>
                <a:ea typeface="Lato"/>
                <a:cs typeface="Lato"/>
                <a:sym typeface="Lato"/>
              </a:endParaRPr>
            </a:p>
          </p:txBody>
        </p:sp>
        <p:sp>
          <p:nvSpPr>
            <p:cNvPr id="537" name="Google Shape;537;p30"/>
            <p:cNvSpPr txBox="1"/>
            <p:nvPr/>
          </p:nvSpPr>
          <p:spPr>
            <a:xfrm>
              <a:off x="7648500" y="1941700"/>
              <a:ext cx="846300" cy="4926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1"/>
                  </a:solidFill>
                  <a:latin typeface="Lexend Light"/>
                  <a:ea typeface="Lexend Light"/>
                  <a:cs typeface="Lexend Light"/>
                  <a:sym typeface="Lexend Light"/>
                </a:rPr>
                <a:t>Camera &amp; Screen</a:t>
              </a:r>
              <a:endParaRPr sz="1000">
                <a:solidFill>
                  <a:schemeClr val="dk1"/>
                </a:solidFill>
                <a:latin typeface="Lexend Light"/>
                <a:ea typeface="Lexend Light"/>
                <a:cs typeface="Lexend Light"/>
                <a:sym typeface="Lexend Light"/>
              </a:endParaRPr>
            </a:p>
          </p:txBody>
        </p:sp>
        <p:cxnSp>
          <p:nvCxnSpPr>
            <p:cNvPr id="538" name="Google Shape;538;p30"/>
            <p:cNvCxnSpPr/>
            <p:nvPr/>
          </p:nvCxnSpPr>
          <p:spPr>
            <a:xfrm rot="10800000">
              <a:off x="8010725" y="1769625"/>
              <a:ext cx="66900" cy="215100"/>
            </a:xfrm>
            <a:prstGeom prst="straightConnector1">
              <a:avLst/>
            </a:prstGeom>
            <a:noFill/>
            <a:ln w="19050" cap="flat" cmpd="sng">
              <a:solidFill>
                <a:srgbClr val="000000"/>
              </a:solidFill>
              <a:prstDash val="solid"/>
              <a:round/>
              <a:headEnd type="none" w="med" len="med"/>
              <a:tailEnd type="triangle" w="med" len="med"/>
            </a:ln>
          </p:spPr>
        </p:cxnSp>
        <p:sp>
          <p:nvSpPr>
            <p:cNvPr id="539" name="Google Shape;539;p30"/>
            <p:cNvSpPr/>
            <p:nvPr/>
          </p:nvSpPr>
          <p:spPr>
            <a:xfrm rot="1656">
              <a:off x="5689425" y="4076115"/>
              <a:ext cx="1245300" cy="149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31"/>
          <p:cNvSpPr txBox="1">
            <a:spLocks noGrp="1"/>
          </p:cNvSpPr>
          <p:nvPr>
            <p:ph type="title"/>
          </p:nvPr>
        </p:nvSpPr>
        <p:spPr>
          <a:xfrm>
            <a:off x="311700" y="328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Poppins"/>
                <a:ea typeface="Poppins"/>
                <a:cs typeface="Poppins"/>
                <a:sym typeface="Poppins"/>
              </a:rPr>
              <a:t>Our system achieves near-milligram accuracy and repeatable measurements over multiple loads</a:t>
            </a:r>
            <a:endParaRPr>
              <a:latin typeface="Poppins"/>
              <a:ea typeface="Poppins"/>
              <a:cs typeface="Poppins"/>
              <a:sym typeface="Poppins"/>
            </a:endParaRPr>
          </a:p>
        </p:txBody>
      </p:sp>
      <p:grpSp>
        <p:nvGrpSpPr>
          <p:cNvPr id="545" name="Google Shape;545;p31"/>
          <p:cNvGrpSpPr/>
          <p:nvPr/>
        </p:nvGrpSpPr>
        <p:grpSpPr>
          <a:xfrm>
            <a:off x="1215551" y="1350263"/>
            <a:ext cx="3775373" cy="3793226"/>
            <a:chOff x="1215551" y="1350263"/>
            <a:chExt cx="3775373" cy="3793226"/>
          </a:xfrm>
        </p:grpSpPr>
        <p:pic>
          <p:nvPicPr>
            <p:cNvPr id="546" name="Google Shape;546;p31" title="CrossValidation.png"/>
            <p:cNvPicPr preferRelativeResize="0"/>
            <p:nvPr/>
          </p:nvPicPr>
          <p:blipFill rotWithShape="1">
            <a:blip r:embed="rId3">
              <a:alphaModFix/>
            </a:blip>
            <a:srcRect l="50079"/>
            <a:stretch/>
          </p:blipFill>
          <p:spPr>
            <a:xfrm>
              <a:off x="1215551" y="1350263"/>
              <a:ext cx="3775373" cy="3793226"/>
            </a:xfrm>
            <a:prstGeom prst="rect">
              <a:avLst/>
            </a:prstGeom>
            <a:noFill/>
            <a:ln>
              <a:noFill/>
            </a:ln>
          </p:spPr>
        </p:pic>
        <p:sp>
          <p:nvSpPr>
            <p:cNvPr id="547" name="Google Shape;547;p31"/>
            <p:cNvSpPr/>
            <p:nvPr/>
          </p:nvSpPr>
          <p:spPr>
            <a:xfrm>
              <a:off x="3766725" y="3872725"/>
              <a:ext cx="459000" cy="796800"/>
            </a:xfrm>
            <a:prstGeom prst="rect">
              <a:avLst/>
            </a:prstGeom>
            <a:no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548" name="Google Shape;548;p31"/>
          <p:cNvSpPr txBox="1"/>
          <p:nvPr/>
        </p:nvSpPr>
        <p:spPr>
          <a:xfrm>
            <a:off x="4919738" y="1963100"/>
            <a:ext cx="3370500" cy="68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1"/>
                </a:solidFill>
                <a:latin typeface="Lato"/>
                <a:ea typeface="Lato"/>
                <a:cs typeface="Lato"/>
                <a:sym typeface="Lato"/>
              </a:rPr>
              <a:t>Leave-one-out cross-validation: </a:t>
            </a:r>
            <a:endParaRPr sz="1600">
              <a:solidFill>
                <a:schemeClr val="dk1"/>
              </a:solidFill>
              <a:latin typeface="Lato"/>
              <a:ea typeface="Lato"/>
              <a:cs typeface="Lato"/>
              <a:sym typeface="Lato"/>
            </a:endParaRPr>
          </a:p>
          <a:p>
            <a:pPr marL="0" lvl="0" indent="0" algn="ctr" rtl="0">
              <a:spcBef>
                <a:spcPts val="0"/>
              </a:spcBef>
              <a:spcAft>
                <a:spcPts val="0"/>
              </a:spcAft>
              <a:buNone/>
            </a:pPr>
            <a:r>
              <a:rPr lang="en" sz="1600">
                <a:solidFill>
                  <a:schemeClr val="dk1"/>
                </a:solidFill>
                <a:latin typeface="Lato"/>
                <a:ea typeface="Lato"/>
                <a:cs typeface="Lato"/>
                <a:sym typeface="Lato"/>
              </a:rPr>
              <a:t>Benchtop configuration (D~0.6m)</a:t>
            </a:r>
            <a:endParaRPr sz="1600">
              <a:solidFill>
                <a:schemeClr val="dk1"/>
              </a:solidFill>
              <a:latin typeface="Lato"/>
              <a:ea typeface="Lato"/>
              <a:cs typeface="Lato"/>
              <a:sym typeface="Lato"/>
            </a:endParaRPr>
          </a:p>
        </p:txBody>
      </p:sp>
      <p:graphicFrame>
        <p:nvGraphicFramePr>
          <p:cNvPr id="549" name="Google Shape;549;p31"/>
          <p:cNvGraphicFramePr/>
          <p:nvPr/>
        </p:nvGraphicFramePr>
        <p:xfrm>
          <a:off x="4990913" y="2748625"/>
          <a:ext cx="3228125" cy="902118"/>
        </p:xfrm>
        <a:graphic>
          <a:graphicData uri="http://schemas.openxmlformats.org/drawingml/2006/table">
            <a:tbl>
              <a:tblPr>
                <a:noFill/>
                <a:tableStyleId>{6D10DB34-9A49-4B88-A9C6-EA4DEE1D32F4}</a:tableStyleId>
              </a:tblPr>
              <a:tblGrid>
                <a:gridCol w="1198425">
                  <a:extLst>
                    <a:ext uri="{9D8B030D-6E8A-4147-A177-3AD203B41FA5}">
                      <a16:colId xmlns:a16="http://schemas.microsoft.com/office/drawing/2014/main" val="20000"/>
                    </a:ext>
                  </a:extLst>
                </a:gridCol>
                <a:gridCol w="2029700">
                  <a:extLst>
                    <a:ext uri="{9D8B030D-6E8A-4147-A177-3AD203B41FA5}">
                      <a16:colId xmlns:a16="http://schemas.microsoft.com/office/drawing/2014/main" val="20001"/>
                    </a:ext>
                  </a:extLst>
                </a:gridCol>
              </a:tblGrid>
              <a:tr h="0">
                <a:tc>
                  <a:txBody>
                    <a:bodyPr/>
                    <a:lstStyle/>
                    <a:p>
                      <a:pPr marL="0" lvl="0" indent="0" algn="ctr" rtl="0">
                        <a:lnSpc>
                          <a:spcPct val="50000"/>
                        </a:lnSpc>
                        <a:spcBef>
                          <a:spcPts val="0"/>
                        </a:spcBef>
                        <a:spcAft>
                          <a:spcPts val="0"/>
                        </a:spcAft>
                        <a:buNone/>
                      </a:pPr>
                      <a:r>
                        <a:rPr lang="en" b="1">
                          <a:latin typeface="Lato"/>
                          <a:ea typeface="Lato"/>
                          <a:cs typeface="Lato"/>
                          <a:sym typeface="Lato"/>
                        </a:rPr>
                        <a:t>Slope</a:t>
                      </a:r>
                      <a:endParaRPr b="1">
                        <a:latin typeface="Lato"/>
                        <a:ea typeface="Lato"/>
                        <a:cs typeface="Lato"/>
                        <a:sym typeface="La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50000"/>
                        </a:lnSpc>
                        <a:spcBef>
                          <a:spcPts val="0"/>
                        </a:spcBef>
                        <a:spcAft>
                          <a:spcPts val="0"/>
                        </a:spcAft>
                        <a:buNone/>
                      </a:pPr>
                      <a:r>
                        <a:rPr lang="en">
                          <a:latin typeface="Lato"/>
                          <a:ea typeface="Lato"/>
                          <a:cs typeface="Lato"/>
                          <a:sym typeface="Lato"/>
                        </a:rPr>
                        <a:t>6.126 ± 0.005 g/mm</a:t>
                      </a:r>
                      <a:endParaRPr>
                        <a:latin typeface="Lato"/>
                        <a:ea typeface="Lato"/>
                        <a:cs typeface="Lato"/>
                        <a:sym typeface="La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ctr" rtl="0">
                        <a:lnSpc>
                          <a:spcPct val="50000"/>
                        </a:lnSpc>
                        <a:spcBef>
                          <a:spcPts val="0"/>
                        </a:spcBef>
                        <a:spcAft>
                          <a:spcPts val="0"/>
                        </a:spcAft>
                        <a:buNone/>
                      </a:pPr>
                      <a:r>
                        <a:rPr lang="en" b="1">
                          <a:latin typeface="Lato"/>
                          <a:ea typeface="Lato"/>
                          <a:cs typeface="Lato"/>
                          <a:sym typeface="Lato"/>
                        </a:rPr>
                        <a:t>Mean RMSE</a:t>
                      </a:r>
                      <a:endParaRPr b="1">
                        <a:latin typeface="Lato"/>
                        <a:ea typeface="Lato"/>
                        <a:cs typeface="Lato"/>
                        <a:sym typeface="La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50000"/>
                        </a:lnSpc>
                        <a:spcBef>
                          <a:spcPts val="0"/>
                        </a:spcBef>
                        <a:spcAft>
                          <a:spcPts val="0"/>
                        </a:spcAft>
                        <a:buNone/>
                      </a:pPr>
                      <a:r>
                        <a:rPr lang="en">
                          <a:latin typeface="Lato"/>
                          <a:ea typeface="Lato"/>
                          <a:cs typeface="Lato"/>
                          <a:sym typeface="Lato"/>
                        </a:rPr>
                        <a:t>4.45 mg</a:t>
                      </a:r>
                      <a:endParaRPr>
                        <a:latin typeface="Lato"/>
                        <a:ea typeface="Lato"/>
                        <a:cs typeface="Lato"/>
                        <a:sym typeface="La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ctr" rtl="0">
                        <a:lnSpc>
                          <a:spcPct val="50000"/>
                        </a:lnSpc>
                        <a:spcBef>
                          <a:spcPts val="0"/>
                        </a:spcBef>
                        <a:spcAft>
                          <a:spcPts val="0"/>
                        </a:spcAft>
                        <a:buNone/>
                      </a:pPr>
                      <a:r>
                        <a:rPr lang="en" b="1">
                          <a:latin typeface="Lato"/>
                          <a:ea typeface="Lato"/>
                          <a:cs typeface="Lato"/>
                          <a:sym typeface="Lato"/>
                        </a:rPr>
                        <a:t>3 sigma</a:t>
                      </a:r>
                      <a:endParaRPr b="1">
                        <a:latin typeface="Lato"/>
                        <a:ea typeface="Lato"/>
                        <a:cs typeface="Lato"/>
                        <a:sym typeface="La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50000"/>
                        </a:lnSpc>
                        <a:spcBef>
                          <a:spcPts val="0"/>
                        </a:spcBef>
                        <a:spcAft>
                          <a:spcPts val="0"/>
                        </a:spcAft>
                        <a:buNone/>
                      </a:pPr>
                      <a:r>
                        <a:rPr lang="en">
                          <a:latin typeface="Lato"/>
                          <a:ea typeface="Lato"/>
                          <a:cs typeface="Lato"/>
                          <a:sym typeface="Lato"/>
                        </a:rPr>
                        <a:t>2.22mg</a:t>
                      </a:r>
                      <a:endParaRPr>
                        <a:latin typeface="Lato"/>
                        <a:ea typeface="Lato"/>
                        <a:cs typeface="Lato"/>
                        <a:sym typeface="La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554" name="Google Shape;554;p32" title="CalibrationCurves.png"/>
          <p:cNvPicPr preferRelativeResize="0"/>
          <p:nvPr/>
        </p:nvPicPr>
        <p:blipFill>
          <a:blip r:embed="rId3">
            <a:alphaModFix/>
          </a:blip>
          <a:stretch>
            <a:fillRect/>
          </a:stretch>
        </p:blipFill>
        <p:spPr>
          <a:xfrm>
            <a:off x="2686750" y="3287963"/>
            <a:ext cx="6421402" cy="1621025"/>
          </a:xfrm>
          <a:prstGeom prst="rect">
            <a:avLst/>
          </a:prstGeom>
          <a:noFill/>
          <a:ln>
            <a:noFill/>
          </a:ln>
        </p:spPr>
      </p:pic>
      <p:sp>
        <p:nvSpPr>
          <p:cNvPr id="555" name="Google Shape;555;p32"/>
          <p:cNvSpPr txBox="1">
            <a:spLocks noGrp="1"/>
          </p:cNvSpPr>
          <p:nvPr>
            <p:ph type="title"/>
          </p:nvPr>
        </p:nvSpPr>
        <p:spPr>
          <a:xfrm>
            <a:off x="311700" y="199075"/>
            <a:ext cx="8520600" cy="961200"/>
          </a:xfrm>
          <a:prstGeom prst="rect">
            <a:avLst/>
          </a:prstGeom>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90"/>
              <a:buFont typeface="Arial"/>
              <a:buNone/>
            </a:pPr>
            <a:r>
              <a:rPr lang="en">
                <a:latin typeface="Poppins"/>
                <a:ea typeface="Poppins"/>
                <a:cs typeface="Poppins"/>
                <a:sym typeface="Poppins"/>
              </a:rPr>
              <a:t>Increasing optical path length increases sensitivity</a:t>
            </a:r>
            <a:endParaRPr>
              <a:latin typeface="Poppins"/>
              <a:ea typeface="Poppins"/>
              <a:cs typeface="Poppins"/>
              <a:sym typeface="Poppins"/>
            </a:endParaRPr>
          </a:p>
        </p:txBody>
      </p:sp>
      <p:sp>
        <p:nvSpPr>
          <p:cNvPr id="556" name="Google Shape;556;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sp>
        <p:nvSpPr>
          <p:cNvPr id="557" name="Google Shape;557;p32"/>
          <p:cNvSpPr txBox="1"/>
          <p:nvPr/>
        </p:nvSpPr>
        <p:spPr>
          <a:xfrm>
            <a:off x="3264050" y="5394525"/>
            <a:ext cx="7585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Briefly address why the fit is quadratic bc some ppl will wonder</a:t>
            </a:r>
            <a:endParaRPr sz="1800">
              <a:solidFill>
                <a:schemeClr val="dk2"/>
              </a:solidFill>
            </a:endParaRPr>
          </a:p>
        </p:txBody>
      </p:sp>
      <p:pic>
        <p:nvPicPr>
          <p:cNvPr id="558" name="Google Shape;558;p32" title="IMG_7940.jpg"/>
          <p:cNvPicPr preferRelativeResize="0"/>
          <p:nvPr/>
        </p:nvPicPr>
        <p:blipFill rotWithShape="1">
          <a:blip r:embed="rId4">
            <a:alphaModFix/>
          </a:blip>
          <a:srcRect l="12242" t="2358" r="19325" b="9318"/>
          <a:stretch/>
        </p:blipFill>
        <p:spPr>
          <a:xfrm>
            <a:off x="795300" y="1524225"/>
            <a:ext cx="1824050" cy="3139000"/>
          </a:xfrm>
          <a:prstGeom prst="rect">
            <a:avLst/>
          </a:prstGeom>
          <a:noFill/>
          <a:ln w="9525" cap="flat" cmpd="sng">
            <a:solidFill>
              <a:schemeClr val="accent1"/>
            </a:solidFill>
            <a:prstDash val="solid"/>
            <a:round/>
            <a:headEnd type="none" w="sm" len="sm"/>
            <a:tailEnd type="none" w="sm" len="sm"/>
          </a:ln>
        </p:spPr>
      </p:pic>
      <p:sp>
        <p:nvSpPr>
          <p:cNvPr id="559" name="Google Shape;559;p32"/>
          <p:cNvSpPr txBox="1"/>
          <p:nvPr/>
        </p:nvSpPr>
        <p:spPr>
          <a:xfrm>
            <a:off x="957100" y="1076100"/>
            <a:ext cx="1173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Poppins Light"/>
                <a:ea typeface="Poppins Light"/>
                <a:cs typeface="Poppins Light"/>
                <a:sym typeface="Poppins Light"/>
              </a:rPr>
              <a:t>Laser spot</a:t>
            </a:r>
            <a:endParaRPr>
              <a:solidFill>
                <a:schemeClr val="dk1"/>
              </a:solidFill>
              <a:latin typeface="Poppins Light"/>
              <a:ea typeface="Poppins Light"/>
              <a:cs typeface="Poppins Light"/>
              <a:sym typeface="Poppins Light"/>
            </a:endParaRPr>
          </a:p>
        </p:txBody>
      </p:sp>
      <p:sp>
        <p:nvSpPr>
          <p:cNvPr id="560" name="Google Shape;560;p32"/>
          <p:cNvSpPr txBox="1"/>
          <p:nvPr/>
        </p:nvSpPr>
        <p:spPr>
          <a:xfrm>
            <a:off x="3192450" y="5937200"/>
            <a:ext cx="5828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Some explanations of the statistics and zooms in of the graph</a:t>
            </a:r>
            <a:endParaRPr sz="1800">
              <a:solidFill>
                <a:schemeClr val="dk2"/>
              </a:solidFill>
            </a:endParaRPr>
          </a:p>
        </p:txBody>
      </p:sp>
      <p:graphicFrame>
        <p:nvGraphicFramePr>
          <p:cNvPr id="561" name="Google Shape;561;p32"/>
          <p:cNvGraphicFramePr/>
          <p:nvPr/>
        </p:nvGraphicFramePr>
        <p:xfrm>
          <a:off x="2871538" y="1411675"/>
          <a:ext cx="5951550" cy="1545694"/>
        </p:xfrm>
        <a:graphic>
          <a:graphicData uri="http://schemas.openxmlformats.org/drawingml/2006/table">
            <a:tbl>
              <a:tblPr>
                <a:noFill/>
                <a:tableStyleId>{6D10DB34-9A49-4B88-A9C6-EA4DEE1D32F4}</a:tableStyleId>
              </a:tblPr>
              <a:tblGrid>
                <a:gridCol w="1472975">
                  <a:extLst>
                    <a:ext uri="{9D8B030D-6E8A-4147-A177-3AD203B41FA5}">
                      <a16:colId xmlns:a16="http://schemas.microsoft.com/office/drawing/2014/main" val="20000"/>
                    </a:ext>
                  </a:extLst>
                </a:gridCol>
                <a:gridCol w="2494725">
                  <a:extLst>
                    <a:ext uri="{9D8B030D-6E8A-4147-A177-3AD203B41FA5}">
                      <a16:colId xmlns:a16="http://schemas.microsoft.com/office/drawing/2014/main" val="20001"/>
                    </a:ext>
                  </a:extLst>
                </a:gridCol>
                <a:gridCol w="1983850">
                  <a:extLst>
                    <a:ext uri="{9D8B030D-6E8A-4147-A177-3AD203B41FA5}">
                      <a16:colId xmlns:a16="http://schemas.microsoft.com/office/drawing/2014/main" val="20002"/>
                    </a:ext>
                  </a:extLst>
                </a:gridCol>
              </a:tblGrid>
              <a:tr h="284075">
                <a:tc>
                  <a:txBody>
                    <a:bodyPr/>
                    <a:lstStyle/>
                    <a:p>
                      <a:pPr marL="0" lvl="0" indent="0" algn="ctr" rtl="0">
                        <a:lnSpc>
                          <a:spcPct val="75000"/>
                        </a:lnSpc>
                        <a:spcBef>
                          <a:spcPts val="0"/>
                        </a:spcBef>
                        <a:spcAft>
                          <a:spcPts val="0"/>
                        </a:spcAft>
                        <a:buNone/>
                      </a:pPr>
                      <a:r>
                        <a:rPr lang="en">
                          <a:latin typeface="Lato"/>
                          <a:ea typeface="Lato"/>
                          <a:cs typeface="Lato"/>
                          <a:sym typeface="Lato"/>
                        </a:rPr>
                        <a:t>Distance D (m)</a:t>
                      </a:r>
                      <a:endParaRPr>
                        <a:latin typeface="Lato"/>
                        <a:ea typeface="Lato"/>
                        <a:cs typeface="Lato"/>
                        <a:sym typeface="La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2E9"/>
                    </a:solidFill>
                  </a:tcPr>
                </a:tc>
                <a:tc>
                  <a:txBody>
                    <a:bodyPr/>
                    <a:lstStyle/>
                    <a:p>
                      <a:pPr marL="0" lvl="0" indent="0" algn="ctr" rtl="0">
                        <a:lnSpc>
                          <a:spcPct val="75000"/>
                        </a:lnSpc>
                        <a:spcBef>
                          <a:spcPts val="0"/>
                        </a:spcBef>
                        <a:spcAft>
                          <a:spcPts val="0"/>
                        </a:spcAft>
                        <a:buNone/>
                      </a:pPr>
                      <a:r>
                        <a:rPr lang="en">
                          <a:latin typeface="Lato"/>
                          <a:ea typeface="Lato"/>
                          <a:cs typeface="Lato"/>
                          <a:sym typeface="Lato"/>
                        </a:rPr>
                        <a:t>Lower bound resolution (mg)</a:t>
                      </a:r>
                      <a:endParaRPr>
                        <a:latin typeface="Lato"/>
                        <a:ea typeface="Lato"/>
                        <a:cs typeface="Lato"/>
                        <a:sym typeface="La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2E9"/>
                    </a:solidFill>
                  </a:tcPr>
                </a:tc>
                <a:tc>
                  <a:txBody>
                    <a:bodyPr/>
                    <a:lstStyle/>
                    <a:p>
                      <a:pPr marL="0" lvl="0" indent="0" algn="ctr" rtl="0">
                        <a:lnSpc>
                          <a:spcPct val="75000"/>
                        </a:lnSpc>
                        <a:spcBef>
                          <a:spcPts val="0"/>
                        </a:spcBef>
                        <a:spcAft>
                          <a:spcPts val="0"/>
                        </a:spcAft>
                        <a:buNone/>
                      </a:pPr>
                      <a:r>
                        <a:rPr lang="en">
                          <a:latin typeface="Lato"/>
                          <a:ea typeface="Lato"/>
                          <a:cs typeface="Lato"/>
                          <a:sym typeface="Lato"/>
                        </a:rPr>
                        <a:t>RSME (mg)</a:t>
                      </a:r>
                      <a:endParaRPr>
                        <a:latin typeface="Lato"/>
                        <a:ea typeface="Lato"/>
                        <a:cs typeface="Lato"/>
                        <a:sym typeface="La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2E9"/>
                    </a:solidFill>
                  </a:tcPr>
                </a:tc>
                <a:extLst>
                  <a:ext uri="{0D108BD9-81ED-4DB2-BD59-A6C34878D82A}">
                    <a16:rowId xmlns:a16="http://schemas.microsoft.com/office/drawing/2014/main" val="10000"/>
                  </a:ext>
                </a:extLst>
              </a:tr>
              <a:tr h="0">
                <a:tc>
                  <a:txBody>
                    <a:bodyPr/>
                    <a:lstStyle/>
                    <a:p>
                      <a:pPr marL="0" lvl="0" indent="0" algn="ctr" rtl="0">
                        <a:lnSpc>
                          <a:spcPct val="50000"/>
                        </a:lnSpc>
                        <a:spcBef>
                          <a:spcPts val="0"/>
                        </a:spcBef>
                        <a:spcAft>
                          <a:spcPts val="0"/>
                        </a:spcAft>
                        <a:buNone/>
                      </a:pPr>
                      <a:r>
                        <a:rPr lang="en">
                          <a:latin typeface="Lato"/>
                          <a:ea typeface="Lato"/>
                          <a:cs typeface="Lato"/>
                          <a:sym typeface="Lato"/>
                        </a:rPr>
                        <a:t>0.6</a:t>
                      </a:r>
                      <a:endParaRPr>
                        <a:latin typeface="Lato"/>
                        <a:ea typeface="Lato"/>
                        <a:cs typeface="Lato"/>
                        <a:sym typeface="La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50000"/>
                        </a:lnSpc>
                        <a:spcBef>
                          <a:spcPts val="0"/>
                        </a:spcBef>
                        <a:spcAft>
                          <a:spcPts val="0"/>
                        </a:spcAft>
                        <a:buNone/>
                      </a:pPr>
                      <a:r>
                        <a:rPr lang="en">
                          <a:latin typeface="Lato"/>
                          <a:ea typeface="Lato"/>
                          <a:cs typeface="Lato"/>
                          <a:sym typeface="Lato"/>
                        </a:rPr>
                        <a:t>5.1</a:t>
                      </a:r>
                      <a:endParaRPr>
                        <a:latin typeface="Lato"/>
                        <a:ea typeface="Lato"/>
                        <a:cs typeface="Lato"/>
                        <a:sym typeface="La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50000"/>
                        </a:lnSpc>
                        <a:spcBef>
                          <a:spcPts val="0"/>
                        </a:spcBef>
                        <a:spcAft>
                          <a:spcPts val="0"/>
                        </a:spcAft>
                        <a:buNone/>
                      </a:pPr>
                      <a:r>
                        <a:rPr lang="en">
                          <a:latin typeface="Lato"/>
                          <a:ea typeface="Lato"/>
                          <a:cs typeface="Lato"/>
                          <a:sym typeface="Lato"/>
                        </a:rPr>
                        <a:t>5.50</a:t>
                      </a:r>
                      <a:endParaRPr>
                        <a:latin typeface="Lato"/>
                        <a:ea typeface="Lato"/>
                        <a:cs typeface="Lato"/>
                        <a:sym typeface="La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ctr" rtl="0">
                        <a:lnSpc>
                          <a:spcPct val="50000"/>
                        </a:lnSpc>
                        <a:spcBef>
                          <a:spcPts val="0"/>
                        </a:spcBef>
                        <a:spcAft>
                          <a:spcPts val="0"/>
                        </a:spcAft>
                        <a:buNone/>
                      </a:pPr>
                      <a:r>
                        <a:rPr lang="en">
                          <a:latin typeface="Lato"/>
                          <a:ea typeface="Lato"/>
                          <a:cs typeface="Lato"/>
                          <a:sym typeface="Lato"/>
                        </a:rPr>
                        <a:t>1.3</a:t>
                      </a:r>
                      <a:endParaRPr>
                        <a:latin typeface="Lato"/>
                        <a:ea typeface="Lato"/>
                        <a:cs typeface="Lato"/>
                        <a:sym typeface="La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50000"/>
                        </a:lnSpc>
                        <a:spcBef>
                          <a:spcPts val="0"/>
                        </a:spcBef>
                        <a:spcAft>
                          <a:spcPts val="0"/>
                        </a:spcAft>
                        <a:buNone/>
                      </a:pPr>
                      <a:r>
                        <a:rPr lang="en">
                          <a:latin typeface="Lato"/>
                          <a:ea typeface="Lato"/>
                          <a:cs typeface="Lato"/>
                          <a:sym typeface="Lato"/>
                        </a:rPr>
                        <a:t>2.4</a:t>
                      </a:r>
                      <a:endParaRPr>
                        <a:latin typeface="Lato"/>
                        <a:ea typeface="Lato"/>
                        <a:cs typeface="Lato"/>
                        <a:sym typeface="La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50000"/>
                        </a:lnSpc>
                        <a:spcBef>
                          <a:spcPts val="0"/>
                        </a:spcBef>
                        <a:spcAft>
                          <a:spcPts val="0"/>
                        </a:spcAft>
                        <a:buNone/>
                      </a:pPr>
                      <a:r>
                        <a:rPr lang="en">
                          <a:latin typeface="Lato"/>
                          <a:ea typeface="Lato"/>
                          <a:cs typeface="Lato"/>
                          <a:sym typeface="Lato"/>
                        </a:rPr>
                        <a:t>3.02</a:t>
                      </a:r>
                      <a:endParaRPr>
                        <a:latin typeface="Lato"/>
                        <a:ea typeface="Lato"/>
                        <a:cs typeface="Lato"/>
                        <a:sym typeface="La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lvl="0" indent="0" algn="ctr" rtl="0">
                        <a:lnSpc>
                          <a:spcPct val="50000"/>
                        </a:lnSpc>
                        <a:spcBef>
                          <a:spcPts val="0"/>
                        </a:spcBef>
                        <a:spcAft>
                          <a:spcPts val="0"/>
                        </a:spcAft>
                        <a:buNone/>
                      </a:pPr>
                      <a:r>
                        <a:rPr lang="en">
                          <a:latin typeface="Lato"/>
                          <a:ea typeface="Lato"/>
                          <a:cs typeface="Lato"/>
                          <a:sym typeface="Lato"/>
                        </a:rPr>
                        <a:t>14.3</a:t>
                      </a:r>
                      <a:endParaRPr>
                        <a:latin typeface="Lato"/>
                        <a:ea typeface="Lato"/>
                        <a:cs typeface="Lato"/>
                        <a:sym typeface="La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50000"/>
                        </a:lnSpc>
                        <a:spcBef>
                          <a:spcPts val="0"/>
                        </a:spcBef>
                        <a:spcAft>
                          <a:spcPts val="0"/>
                        </a:spcAft>
                        <a:buNone/>
                      </a:pPr>
                      <a:r>
                        <a:rPr lang="en">
                          <a:latin typeface="Lato"/>
                          <a:ea typeface="Lato"/>
                          <a:cs typeface="Lato"/>
                          <a:sym typeface="Lato"/>
                        </a:rPr>
                        <a:t>0.22</a:t>
                      </a:r>
                      <a:endParaRPr>
                        <a:latin typeface="Lato"/>
                        <a:ea typeface="Lato"/>
                        <a:cs typeface="Lato"/>
                        <a:sym typeface="La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50000"/>
                        </a:lnSpc>
                        <a:spcBef>
                          <a:spcPts val="0"/>
                        </a:spcBef>
                        <a:spcAft>
                          <a:spcPts val="0"/>
                        </a:spcAft>
                        <a:buNone/>
                      </a:pPr>
                      <a:r>
                        <a:rPr lang="en">
                          <a:latin typeface="Lato"/>
                          <a:ea typeface="Lato"/>
                          <a:cs typeface="Lato"/>
                          <a:sym typeface="Lato"/>
                        </a:rPr>
                        <a:t>1.12</a:t>
                      </a:r>
                      <a:endParaRPr>
                        <a:latin typeface="Lato"/>
                        <a:ea typeface="Lato"/>
                        <a:cs typeface="Lato"/>
                        <a:sym typeface="La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28900">
                <a:tc>
                  <a:txBody>
                    <a:bodyPr/>
                    <a:lstStyle/>
                    <a:p>
                      <a:pPr marL="0" lvl="0" indent="0" algn="ctr" rtl="0">
                        <a:lnSpc>
                          <a:spcPct val="50000"/>
                        </a:lnSpc>
                        <a:spcBef>
                          <a:spcPts val="0"/>
                        </a:spcBef>
                        <a:spcAft>
                          <a:spcPts val="0"/>
                        </a:spcAft>
                        <a:buNone/>
                      </a:pPr>
                      <a:r>
                        <a:rPr lang="en">
                          <a:solidFill>
                            <a:schemeClr val="dk1"/>
                          </a:solidFill>
                          <a:latin typeface="Lato"/>
                          <a:ea typeface="Lato"/>
                          <a:cs typeface="Lato"/>
                          <a:sym typeface="Lato"/>
                        </a:rPr>
                        <a:t>14.3</a:t>
                      </a:r>
                      <a:endParaRPr>
                        <a:latin typeface="Lato"/>
                        <a:ea typeface="Lato"/>
                        <a:cs typeface="Lato"/>
                        <a:sym typeface="La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50000"/>
                        </a:lnSpc>
                        <a:spcBef>
                          <a:spcPts val="0"/>
                        </a:spcBef>
                        <a:spcAft>
                          <a:spcPts val="0"/>
                        </a:spcAft>
                        <a:buNone/>
                      </a:pPr>
                      <a:r>
                        <a:rPr lang="en">
                          <a:latin typeface="Lato"/>
                          <a:ea typeface="Lato"/>
                          <a:cs typeface="Lato"/>
                          <a:sym typeface="Lato"/>
                        </a:rPr>
                        <a:t>0.22</a:t>
                      </a:r>
                      <a:endParaRPr>
                        <a:latin typeface="Lato"/>
                        <a:ea typeface="Lato"/>
                        <a:cs typeface="Lato"/>
                        <a:sym typeface="La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50000"/>
                        </a:lnSpc>
                        <a:spcBef>
                          <a:spcPts val="0"/>
                        </a:spcBef>
                        <a:spcAft>
                          <a:spcPts val="0"/>
                        </a:spcAft>
                        <a:buNone/>
                      </a:pPr>
                      <a:r>
                        <a:rPr lang="en" b="1">
                          <a:solidFill>
                            <a:schemeClr val="dk1"/>
                          </a:solidFill>
                          <a:latin typeface="Lato"/>
                          <a:ea typeface="Lato"/>
                          <a:cs typeface="Lato"/>
                          <a:sym typeface="Lato"/>
                        </a:rPr>
                        <a:t>0.62</a:t>
                      </a:r>
                      <a:endParaRPr b="1">
                        <a:solidFill>
                          <a:schemeClr val="dk1"/>
                        </a:solidFill>
                        <a:latin typeface="Lato"/>
                        <a:ea typeface="Lato"/>
                        <a:cs typeface="Lato"/>
                        <a:sym typeface="La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562" name="Google Shape;562;p32"/>
          <p:cNvSpPr txBox="1"/>
          <p:nvPr/>
        </p:nvSpPr>
        <p:spPr>
          <a:xfrm>
            <a:off x="-85400" y="3451625"/>
            <a:ext cx="1042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Poppins Light"/>
                <a:ea typeface="Poppins Light"/>
                <a:cs typeface="Poppins Light"/>
                <a:sym typeface="Poppins Light"/>
              </a:rPr>
              <a:t>Vial holder</a:t>
            </a:r>
            <a:endParaRPr>
              <a:solidFill>
                <a:schemeClr val="dk1"/>
              </a:solidFill>
              <a:latin typeface="Poppins Light"/>
              <a:ea typeface="Poppins Light"/>
              <a:cs typeface="Poppins Light"/>
              <a:sym typeface="Poppins Light"/>
            </a:endParaRPr>
          </a:p>
        </p:txBody>
      </p:sp>
      <p:sp>
        <p:nvSpPr>
          <p:cNvPr id="563" name="Google Shape;563;p32"/>
          <p:cNvSpPr/>
          <p:nvPr/>
        </p:nvSpPr>
        <p:spPr>
          <a:xfrm rot="-4157222">
            <a:off x="102086" y="2518805"/>
            <a:ext cx="2448779" cy="393541"/>
          </a:xfrm>
          <a:prstGeom prst="leftRightArrow">
            <a:avLst>
              <a:gd name="adj1" fmla="val 30157"/>
              <a:gd name="adj2" fmla="val 50000"/>
            </a:avLst>
          </a:prstGeom>
          <a:solidFill>
            <a:srgbClr val="D9D2E9"/>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564" name="Google Shape;564;p32"/>
          <p:cNvCxnSpPr/>
          <p:nvPr/>
        </p:nvCxnSpPr>
        <p:spPr>
          <a:xfrm>
            <a:off x="1691325" y="1406050"/>
            <a:ext cx="311400" cy="213600"/>
          </a:xfrm>
          <a:prstGeom prst="straightConnector1">
            <a:avLst/>
          </a:prstGeom>
          <a:noFill/>
          <a:ln w="9525" cap="flat" cmpd="sng">
            <a:solidFill>
              <a:schemeClr val="dk1"/>
            </a:solidFill>
            <a:prstDash val="solid"/>
            <a:round/>
            <a:headEnd type="none" w="med" len="med"/>
            <a:tailEnd type="triangle" w="med" len="med"/>
          </a:ln>
        </p:spPr>
      </p:cxnSp>
      <p:sp>
        <p:nvSpPr>
          <p:cNvPr id="565" name="Google Shape;565;p32"/>
          <p:cNvSpPr txBox="1"/>
          <p:nvPr/>
        </p:nvSpPr>
        <p:spPr>
          <a:xfrm>
            <a:off x="102950" y="2066950"/>
            <a:ext cx="1094100" cy="646500"/>
          </a:xfrm>
          <a:prstGeom prst="rect">
            <a:avLst/>
          </a:prstGeom>
          <a:solidFill>
            <a:srgbClr val="D9D2E9"/>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Lato"/>
                <a:ea typeface="Lato"/>
                <a:cs typeface="Lato"/>
                <a:sym typeface="Lato"/>
              </a:rPr>
              <a:t>Distance</a:t>
            </a:r>
            <a:endParaRPr sz="1500">
              <a:latin typeface="Lato"/>
              <a:ea typeface="Lato"/>
              <a:cs typeface="Lato"/>
              <a:sym typeface="Lato"/>
            </a:endParaRPr>
          </a:p>
          <a:p>
            <a:pPr marL="0" lvl="0" indent="0" algn="ctr" rtl="0">
              <a:spcBef>
                <a:spcPts val="0"/>
              </a:spcBef>
              <a:spcAft>
                <a:spcPts val="0"/>
              </a:spcAft>
              <a:buNone/>
            </a:pPr>
            <a:r>
              <a:rPr lang="en" sz="1500">
                <a:latin typeface="Lato"/>
                <a:ea typeface="Lato"/>
                <a:cs typeface="Lato"/>
                <a:sym typeface="Lato"/>
              </a:rPr>
              <a:t>D</a:t>
            </a:r>
            <a:endParaRPr sz="1500">
              <a:latin typeface="Lato"/>
              <a:ea typeface="Lato"/>
              <a:cs typeface="Lato"/>
              <a:sym typeface="Lato"/>
            </a:endParaRPr>
          </a:p>
        </p:txBody>
      </p:sp>
      <p:sp>
        <p:nvSpPr>
          <p:cNvPr id="566" name="Google Shape;566;p32"/>
          <p:cNvSpPr/>
          <p:nvPr/>
        </p:nvSpPr>
        <p:spPr>
          <a:xfrm>
            <a:off x="6721825" y="4067225"/>
            <a:ext cx="2260200" cy="2583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7" name="Google Shape;567;p32"/>
          <p:cNvSpPr/>
          <p:nvPr/>
        </p:nvSpPr>
        <p:spPr>
          <a:xfrm>
            <a:off x="4572000" y="4244475"/>
            <a:ext cx="240600" cy="258300"/>
          </a:xfrm>
          <a:prstGeom prst="down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33"/>
          <p:cNvSpPr txBox="1">
            <a:spLocks noGrp="1"/>
          </p:cNvSpPr>
          <p:nvPr>
            <p:ph type="title"/>
          </p:nvPr>
        </p:nvSpPr>
        <p:spPr>
          <a:xfrm>
            <a:off x="311700" y="161250"/>
            <a:ext cx="8520600" cy="572700"/>
          </a:xfrm>
          <a:prstGeom prst="rect">
            <a:avLst/>
          </a:prstGeom>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90"/>
              <a:buFont typeface="Arial"/>
              <a:buNone/>
            </a:pPr>
            <a:r>
              <a:rPr lang="en">
                <a:latin typeface="Poppins"/>
                <a:ea typeface="Poppins"/>
                <a:cs typeface="Poppins"/>
                <a:sym typeface="Poppins"/>
              </a:rPr>
              <a:t>Limitations &amp; Improvements</a:t>
            </a:r>
            <a:endParaRPr>
              <a:latin typeface="Poppins"/>
              <a:ea typeface="Poppins"/>
              <a:cs typeface="Poppins"/>
              <a:sym typeface="Poppins"/>
            </a:endParaRPr>
          </a:p>
        </p:txBody>
      </p:sp>
      <p:sp>
        <p:nvSpPr>
          <p:cNvPr id="573" name="Google Shape;573;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graphicFrame>
        <p:nvGraphicFramePr>
          <p:cNvPr id="574" name="Google Shape;574;p33"/>
          <p:cNvGraphicFramePr/>
          <p:nvPr/>
        </p:nvGraphicFramePr>
        <p:xfrm>
          <a:off x="556575" y="1052625"/>
          <a:ext cx="8030850" cy="3610645"/>
        </p:xfrm>
        <a:graphic>
          <a:graphicData uri="http://schemas.openxmlformats.org/drawingml/2006/table">
            <a:tbl>
              <a:tblPr>
                <a:noFill/>
                <a:tableStyleId>{6D10DB34-9A49-4B88-A9C6-EA4DEE1D32F4}</a:tableStyleId>
              </a:tblPr>
              <a:tblGrid>
                <a:gridCol w="4015425">
                  <a:extLst>
                    <a:ext uri="{9D8B030D-6E8A-4147-A177-3AD203B41FA5}">
                      <a16:colId xmlns:a16="http://schemas.microsoft.com/office/drawing/2014/main" val="20000"/>
                    </a:ext>
                  </a:extLst>
                </a:gridCol>
                <a:gridCol w="4015425">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 sz="1600" b="1">
                          <a:latin typeface="Lato"/>
                          <a:ea typeface="Lato"/>
                          <a:cs typeface="Lato"/>
                          <a:sym typeface="Lato"/>
                        </a:rPr>
                        <a:t>Limitations</a:t>
                      </a:r>
                      <a:endParaRPr sz="1600" b="1">
                        <a:latin typeface="Lato"/>
                        <a:ea typeface="Lato"/>
                        <a:cs typeface="Lato"/>
                        <a:sym typeface="Lato"/>
                      </a:endParaRPr>
                    </a:p>
                  </a:txBody>
                  <a:tcPr marL="91425" marR="91425" marT="91425" marB="91425">
                    <a:solidFill>
                      <a:srgbClr val="D9D2E9"/>
                    </a:solidFill>
                  </a:tcPr>
                </a:tc>
                <a:tc>
                  <a:txBody>
                    <a:bodyPr/>
                    <a:lstStyle/>
                    <a:p>
                      <a:pPr marL="0" lvl="0" indent="0" algn="ctr" rtl="0">
                        <a:spcBef>
                          <a:spcPts val="0"/>
                        </a:spcBef>
                        <a:spcAft>
                          <a:spcPts val="0"/>
                        </a:spcAft>
                        <a:buNone/>
                      </a:pPr>
                      <a:r>
                        <a:rPr lang="en" sz="1600" b="1">
                          <a:latin typeface="Lato"/>
                          <a:ea typeface="Lato"/>
                          <a:cs typeface="Lato"/>
                          <a:sym typeface="Lato"/>
                        </a:rPr>
                        <a:t>Improvements</a:t>
                      </a:r>
                      <a:endParaRPr sz="1600" b="1">
                        <a:latin typeface="Lato"/>
                        <a:ea typeface="Lato"/>
                        <a:cs typeface="Lato"/>
                        <a:sym typeface="Lato"/>
                      </a:endParaRPr>
                    </a:p>
                  </a:txBody>
                  <a:tcPr marL="91425" marR="91425" marT="91425" marB="91425">
                    <a:solidFill>
                      <a:srgbClr val="D9D2E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600">
                          <a:latin typeface="Lato"/>
                          <a:ea typeface="Lato"/>
                          <a:cs typeface="Lato"/>
                          <a:sym typeface="Lato"/>
                        </a:rPr>
                        <a:t>Ground-truth mass readings drift</a:t>
                      </a:r>
                      <a:endParaRPr sz="16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600">
                          <a:latin typeface="Lato"/>
                          <a:ea typeface="Lato"/>
                          <a:cs typeface="Lato"/>
                          <a:sym typeface="Lato"/>
                        </a:rPr>
                        <a:t>Calibration with professional 6-digit scale</a:t>
                      </a:r>
                      <a:endParaRPr sz="1600">
                        <a:latin typeface="Lato"/>
                        <a:ea typeface="Lato"/>
                        <a:cs typeface="Lato"/>
                        <a:sym typeface="Lato"/>
                      </a:endParaRPr>
                    </a:p>
                  </a:txBody>
                  <a:tcPr marL="91425" marR="91425" marT="91425" marB="91425"/>
                </a:tc>
                <a:extLst>
                  <a:ext uri="{0D108BD9-81ED-4DB2-BD59-A6C34878D82A}">
                    <a16:rowId xmlns:a16="http://schemas.microsoft.com/office/drawing/2014/main" val="10001"/>
                  </a:ext>
                </a:extLst>
              </a:tr>
              <a:tr h="745675">
                <a:tc>
                  <a:txBody>
                    <a:bodyPr/>
                    <a:lstStyle/>
                    <a:p>
                      <a:pPr marL="0" lvl="0" indent="0" algn="l" rtl="0">
                        <a:spcBef>
                          <a:spcPts val="0"/>
                        </a:spcBef>
                        <a:spcAft>
                          <a:spcPts val="0"/>
                        </a:spcAft>
                        <a:buNone/>
                      </a:pPr>
                      <a:r>
                        <a:rPr lang="en" sz="1600">
                          <a:latin typeface="Lato"/>
                          <a:ea typeface="Lato"/>
                          <a:cs typeface="Lato"/>
                          <a:sym typeface="Lato"/>
                        </a:rPr>
                        <a:t>Prototype uses 3D printed materials and double-sided tape</a:t>
                      </a:r>
                      <a:endParaRPr sz="16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600">
                          <a:latin typeface="Lato"/>
                          <a:ea typeface="Lato"/>
                          <a:cs typeface="Lato"/>
                          <a:sym typeface="Lato"/>
                        </a:rPr>
                        <a:t>Precision manufacturing with quality materials</a:t>
                      </a:r>
                      <a:endParaRPr sz="1600">
                        <a:latin typeface="Lato"/>
                        <a:ea typeface="Lato"/>
                        <a:cs typeface="Lato"/>
                        <a:sym typeface="Lato"/>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600">
                          <a:latin typeface="Lato"/>
                          <a:ea typeface="Lato"/>
                          <a:cs typeface="Lato"/>
                          <a:sym typeface="Lato"/>
                        </a:rPr>
                        <a:t>Ambient vibrations cause noise</a:t>
                      </a:r>
                      <a:endParaRPr sz="16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600">
                          <a:latin typeface="Lato"/>
                          <a:ea typeface="Lato"/>
                          <a:cs typeface="Lato"/>
                          <a:sym typeface="Lato"/>
                        </a:rPr>
                        <a:t>Vibration reduction with magnetic damping</a:t>
                      </a:r>
                      <a:endParaRPr sz="1600">
                        <a:latin typeface="Lato"/>
                        <a:ea typeface="Lato"/>
                        <a:cs typeface="Lato"/>
                        <a:sym typeface="Lato"/>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600">
                          <a:latin typeface="Lato"/>
                          <a:ea typeface="Lato"/>
                          <a:cs typeface="Lato"/>
                          <a:sym typeface="Lato"/>
                        </a:rPr>
                        <a:t>Optical lever requires long distance increasing footprint</a:t>
                      </a:r>
                      <a:endParaRPr sz="16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600">
                          <a:latin typeface="Lato"/>
                          <a:ea typeface="Lato"/>
                          <a:cs typeface="Lato"/>
                          <a:sym typeface="Lato"/>
                        </a:rPr>
                        <a:t>Use an optical cavity to maintain optical path length while reducing footprint</a:t>
                      </a:r>
                      <a:endParaRPr sz="1600">
                        <a:latin typeface="Lato"/>
                        <a:ea typeface="Lato"/>
                        <a:cs typeface="Lato"/>
                        <a:sym typeface="Lato"/>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600">
                          <a:latin typeface="Lato"/>
                          <a:ea typeface="Lato"/>
                          <a:cs typeface="Lato"/>
                          <a:sym typeface="Lato"/>
                        </a:rPr>
                        <a:t>Calibration procedure performed out of lyophilization machine</a:t>
                      </a:r>
                      <a:endParaRPr sz="16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600">
                          <a:latin typeface="Lato"/>
                          <a:ea typeface="Lato"/>
                          <a:cs typeface="Lato"/>
                          <a:sym typeface="Lato"/>
                        </a:rPr>
                        <a:t>Conduct testing under lyophilization conditions</a:t>
                      </a:r>
                      <a:endParaRPr sz="1600">
                        <a:latin typeface="Lato"/>
                        <a:ea typeface="Lato"/>
                        <a:cs typeface="Lato"/>
                        <a:sym typeface="Lato"/>
                      </a:endParaRPr>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p:nvPr/>
        </p:nvSpPr>
        <p:spPr>
          <a:xfrm>
            <a:off x="2665800" y="122425"/>
            <a:ext cx="38124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20">
                <a:latin typeface="Poppins"/>
                <a:ea typeface="Poppins"/>
                <a:cs typeface="Poppins"/>
                <a:sym typeface="Poppins"/>
              </a:rPr>
              <a:t>Team</a:t>
            </a:r>
            <a:endParaRPr sz="2820">
              <a:solidFill>
                <a:srgbClr val="000000"/>
              </a:solidFill>
              <a:latin typeface="Poppins"/>
              <a:ea typeface="Poppins"/>
              <a:cs typeface="Poppins"/>
              <a:sym typeface="Poppins"/>
            </a:endParaRPr>
          </a:p>
        </p:txBody>
      </p:sp>
      <p:sp>
        <p:nvSpPr>
          <p:cNvPr id="76" name="Google Shape;76;p16"/>
          <p:cNvSpPr txBox="1"/>
          <p:nvPr/>
        </p:nvSpPr>
        <p:spPr>
          <a:xfrm>
            <a:off x="-152250" y="4132025"/>
            <a:ext cx="26652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latin typeface="Lato"/>
                <a:ea typeface="Lato"/>
                <a:cs typeface="Lato"/>
                <a:sym typeface="Lato"/>
              </a:rPr>
              <a:t>Prof. Alex Slocum</a:t>
            </a:r>
            <a:endParaRPr sz="1600" b="1">
              <a:solidFill>
                <a:schemeClr val="dk1"/>
              </a:solidFill>
              <a:latin typeface="Lato"/>
              <a:ea typeface="Lato"/>
              <a:cs typeface="Lato"/>
              <a:sym typeface="Lato"/>
            </a:endParaRPr>
          </a:p>
          <a:p>
            <a:pPr marL="0" lvl="0" indent="0" algn="ctr" rtl="0">
              <a:spcBef>
                <a:spcPts val="0"/>
              </a:spcBef>
              <a:spcAft>
                <a:spcPts val="0"/>
              </a:spcAft>
              <a:buNone/>
            </a:pPr>
            <a:r>
              <a:rPr lang="en" sz="1300">
                <a:solidFill>
                  <a:schemeClr val="dk1"/>
                </a:solidFill>
                <a:latin typeface="Lato"/>
                <a:ea typeface="Lato"/>
                <a:cs typeface="Lato"/>
                <a:sym typeface="Lato"/>
              </a:rPr>
              <a:t>Mentor</a:t>
            </a:r>
            <a:endParaRPr sz="1300">
              <a:solidFill>
                <a:schemeClr val="dk1"/>
              </a:solidFill>
              <a:latin typeface="Lato"/>
              <a:ea typeface="Lato"/>
              <a:cs typeface="Lato"/>
              <a:sym typeface="Lato"/>
            </a:endParaRPr>
          </a:p>
        </p:txBody>
      </p:sp>
      <p:sp>
        <p:nvSpPr>
          <p:cNvPr id="77" name="Google Shape;77;p16"/>
          <p:cNvSpPr txBox="1"/>
          <p:nvPr/>
        </p:nvSpPr>
        <p:spPr>
          <a:xfrm>
            <a:off x="2262563" y="4132025"/>
            <a:ext cx="26652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latin typeface="Lato"/>
                <a:ea typeface="Lato"/>
                <a:cs typeface="Lato"/>
                <a:sym typeface="Lato"/>
              </a:rPr>
              <a:t>Dr. Elena Kalodner-Martin</a:t>
            </a:r>
            <a:endParaRPr sz="1600" b="1">
              <a:solidFill>
                <a:schemeClr val="dk1"/>
              </a:solidFill>
              <a:latin typeface="Lato"/>
              <a:ea typeface="Lato"/>
              <a:cs typeface="Lato"/>
              <a:sym typeface="Lato"/>
            </a:endParaRPr>
          </a:p>
          <a:p>
            <a:pPr marL="0" lvl="0" indent="0" algn="ctr" rtl="0">
              <a:spcBef>
                <a:spcPts val="0"/>
              </a:spcBef>
              <a:spcAft>
                <a:spcPts val="0"/>
              </a:spcAft>
              <a:buNone/>
            </a:pPr>
            <a:r>
              <a:rPr lang="en" sz="1300">
                <a:solidFill>
                  <a:schemeClr val="dk1"/>
                </a:solidFill>
                <a:latin typeface="Lato"/>
                <a:ea typeface="Lato"/>
                <a:cs typeface="Lato"/>
                <a:sym typeface="Lato"/>
              </a:rPr>
              <a:t>Communications</a:t>
            </a:r>
            <a:endParaRPr sz="1300">
              <a:solidFill>
                <a:schemeClr val="dk1"/>
              </a:solidFill>
              <a:latin typeface="Lato"/>
              <a:ea typeface="Lato"/>
              <a:cs typeface="Lato"/>
              <a:sym typeface="Lato"/>
            </a:endParaRPr>
          </a:p>
        </p:txBody>
      </p:sp>
      <p:sp>
        <p:nvSpPr>
          <p:cNvPr id="78" name="Google Shape;78;p16"/>
          <p:cNvSpPr txBox="1"/>
          <p:nvPr/>
        </p:nvSpPr>
        <p:spPr>
          <a:xfrm>
            <a:off x="4677338" y="4132025"/>
            <a:ext cx="26652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latin typeface="Lato"/>
                <a:ea typeface="Lato"/>
                <a:cs typeface="Lato"/>
                <a:sym typeface="Lato"/>
              </a:rPr>
              <a:t>Dr. Steven Burcat</a:t>
            </a:r>
            <a:endParaRPr sz="1600" b="1">
              <a:solidFill>
                <a:schemeClr val="dk1"/>
              </a:solidFill>
              <a:latin typeface="Lato"/>
              <a:ea typeface="Lato"/>
              <a:cs typeface="Lato"/>
              <a:sym typeface="Lato"/>
            </a:endParaRPr>
          </a:p>
          <a:p>
            <a:pPr marL="0" lvl="0" indent="0" algn="ctr" rtl="0">
              <a:spcBef>
                <a:spcPts val="0"/>
              </a:spcBef>
              <a:spcAft>
                <a:spcPts val="0"/>
              </a:spcAft>
              <a:buNone/>
            </a:pPr>
            <a:r>
              <a:rPr lang="en" sz="1300">
                <a:solidFill>
                  <a:schemeClr val="dk1"/>
                </a:solidFill>
                <a:latin typeface="Lato"/>
                <a:ea typeface="Lato"/>
                <a:cs typeface="Lato"/>
                <a:sym typeface="Lato"/>
              </a:rPr>
              <a:t>Mentor</a:t>
            </a:r>
            <a:endParaRPr sz="1300">
              <a:solidFill>
                <a:schemeClr val="dk1"/>
              </a:solidFill>
              <a:latin typeface="Lato"/>
              <a:ea typeface="Lato"/>
              <a:cs typeface="Lato"/>
              <a:sym typeface="Lato"/>
            </a:endParaRPr>
          </a:p>
        </p:txBody>
      </p:sp>
      <p:sp>
        <p:nvSpPr>
          <p:cNvPr id="79" name="Google Shape;79;p16"/>
          <p:cNvSpPr txBox="1"/>
          <p:nvPr/>
        </p:nvSpPr>
        <p:spPr>
          <a:xfrm>
            <a:off x="6668225" y="4132025"/>
            <a:ext cx="26652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latin typeface="Lato"/>
                <a:ea typeface="Lato"/>
                <a:cs typeface="Lato"/>
                <a:sym typeface="Lato"/>
              </a:rPr>
              <a:t>Rohan Kadambi</a:t>
            </a:r>
            <a:endParaRPr sz="1600" b="1">
              <a:solidFill>
                <a:schemeClr val="dk1"/>
              </a:solidFill>
              <a:latin typeface="Lato"/>
              <a:ea typeface="Lato"/>
              <a:cs typeface="Lato"/>
              <a:sym typeface="Lato"/>
            </a:endParaRPr>
          </a:p>
          <a:p>
            <a:pPr marL="0" lvl="0" indent="0" algn="ctr" rtl="0">
              <a:spcBef>
                <a:spcPts val="0"/>
              </a:spcBef>
              <a:spcAft>
                <a:spcPts val="0"/>
              </a:spcAft>
              <a:buNone/>
            </a:pPr>
            <a:r>
              <a:rPr lang="en" sz="1300">
                <a:solidFill>
                  <a:schemeClr val="dk1"/>
                </a:solidFill>
                <a:latin typeface="Lato"/>
                <a:ea typeface="Lato"/>
                <a:cs typeface="Lato"/>
                <a:sym typeface="Lato"/>
              </a:rPr>
              <a:t>Mentor</a:t>
            </a:r>
            <a:endParaRPr sz="1300">
              <a:solidFill>
                <a:schemeClr val="dk1"/>
              </a:solidFill>
              <a:latin typeface="Lato"/>
              <a:ea typeface="Lato"/>
              <a:cs typeface="Lato"/>
              <a:sym typeface="Lato"/>
            </a:endParaRPr>
          </a:p>
        </p:txBody>
      </p:sp>
      <p:grpSp>
        <p:nvGrpSpPr>
          <p:cNvPr id="80" name="Google Shape;80;p16"/>
          <p:cNvGrpSpPr/>
          <p:nvPr/>
        </p:nvGrpSpPr>
        <p:grpSpPr>
          <a:xfrm>
            <a:off x="206825" y="2050188"/>
            <a:ext cx="8846975" cy="877200"/>
            <a:chOff x="206863" y="2260200"/>
            <a:chExt cx="8846975" cy="877200"/>
          </a:xfrm>
        </p:grpSpPr>
        <p:sp>
          <p:nvSpPr>
            <p:cNvPr id="81" name="Google Shape;81;p16"/>
            <p:cNvSpPr txBox="1"/>
            <p:nvPr/>
          </p:nvSpPr>
          <p:spPr>
            <a:xfrm>
              <a:off x="206863" y="2260200"/>
              <a:ext cx="18705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latin typeface="Lato"/>
                  <a:ea typeface="Lato"/>
                  <a:cs typeface="Lato"/>
                  <a:sym typeface="Lato"/>
                </a:rPr>
                <a:t>Elijah Bell</a:t>
              </a:r>
              <a:endParaRPr sz="1600" b="1">
                <a:solidFill>
                  <a:schemeClr val="dk1"/>
                </a:solidFill>
                <a:latin typeface="Lato"/>
                <a:ea typeface="Lato"/>
                <a:cs typeface="Lato"/>
                <a:sym typeface="Lato"/>
              </a:endParaRPr>
            </a:p>
            <a:p>
              <a:pPr marL="0" lvl="0" indent="0" algn="ctr" rtl="0">
                <a:spcBef>
                  <a:spcPts val="0"/>
                </a:spcBef>
                <a:spcAft>
                  <a:spcPts val="0"/>
                </a:spcAft>
                <a:buNone/>
              </a:pPr>
              <a:r>
                <a:rPr lang="en" sz="1300">
                  <a:solidFill>
                    <a:schemeClr val="dk1"/>
                  </a:solidFill>
                  <a:latin typeface="Lato"/>
                  <a:ea typeface="Lato"/>
                  <a:cs typeface="Lato"/>
                  <a:sym typeface="Lato"/>
                </a:rPr>
                <a:t>2025, 2A</a:t>
              </a:r>
              <a:endParaRPr sz="1300">
                <a:solidFill>
                  <a:schemeClr val="dk1"/>
                </a:solidFill>
                <a:latin typeface="Lato"/>
                <a:ea typeface="Lato"/>
                <a:cs typeface="Lato"/>
                <a:sym typeface="Lato"/>
              </a:endParaRPr>
            </a:p>
          </p:txBody>
        </p:sp>
        <p:sp>
          <p:nvSpPr>
            <p:cNvPr id="82" name="Google Shape;82;p16"/>
            <p:cNvSpPr txBox="1"/>
            <p:nvPr/>
          </p:nvSpPr>
          <p:spPr>
            <a:xfrm>
              <a:off x="1844188" y="2260200"/>
              <a:ext cx="18705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latin typeface="Lato"/>
                  <a:ea typeface="Lato"/>
                  <a:cs typeface="Lato"/>
                  <a:sym typeface="Lato"/>
                </a:rPr>
                <a:t>Xavier Bell</a:t>
              </a:r>
              <a:endParaRPr sz="1600" b="1">
                <a:solidFill>
                  <a:schemeClr val="dk1"/>
                </a:solidFill>
                <a:latin typeface="Lato"/>
                <a:ea typeface="Lato"/>
                <a:cs typeface="Lato"/>
                <a:sym typeface="Lato"/>
              </a:endParaRPr>
            </a:p>
            <a:p>
              <a:pPr marL="0" lvl="0" indent="0" algn="ctr" rtl="0">
                <a:spcBef>
                  <a:spcPts val="0"/>
                </a:spcBef>
                <a:spcAft>
                  <a:spcPts val="0"/>
                </a:spcAft>
                <a:buNone/>
              </a:pPr>
              <a:r>
                <a:rPr lang="en" sz="1300">
                  <a:solidFill>
                    <a:schemeClr val="dk1"/>
                  </a:solidFill>
                  <a:latin typeface="Lato"/>
                  <a:ea typeface="Lato"/>
                  <a:cs typeface="Lato"/>
                  <a:sym typeface="Lato"/>
                </a:rPr>
                <a:t>2025, 2A</a:t>
              </a:r>
              <a:endParaRPr sz="1300">
                <a:solidFill>
                  <a:schemeClr val="dk1"/>
                </a:solidFill>
                <a:latin typeface="Lato"/>
                <a:ea typeface="Lato"/>
                <a:cs typeface="Lato"/>
                <a:sym typeface="Lato"/>
              </a:endParaRPr>
            </a:p>
          </p:txBody>
        </p:sp>
        <p:sp>
          <p:nvSpPr>
            <p:cNvPr id="83" name="Google Shape;83;p16"/>
            <p:cNvSpPr txBox="1"/>
            <p:nvPr/>
          </p:nvSpPr>
          <p:spPr>
            <a:xfrm>
              <a:off x="3477538" y="2260200"/>
              <a:ext cx="18705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latin typeface="Lato"/>
                  <a:ea typeface="Lato"/>
                  <a:cs typeface="Lato"/>
                  <a:sym typeface="Lato"/>
                </a:rPr>
                <a:t>Liane Xu</a:t>
              </a:r>
              <a:endParaRPr sz="1600" b="1">
                <a:solidFill>
                  <a:schemeClr val="dk1"/>
                </a:solidFill>
                <a:latin typeface="Lato"/>
                <a:ea typeface="Lato"/>
                <a:cs typeface="Lato"/>
                <a:sym typeface="Lato"/>
              </a:endParaRPr>
            </a:p>
            <a:p>
              <a:pPr marL="0" lvl="0" indent="0" algn="ctr" rtl="0">
                <a:spcBef>
                  <a:spcPts val="0"/>
                </a:spcBef>
                <a:spcAft>
                  <a:spcPts val="0"/>
                </a:spcAft>
                <a:buNone/>
              </a:pPr>
              <a:r>
                <a:rPr lang="en" sz="1300">
                  <a:solidFill>
                    <a:schemeClr val="dk1"/>
                  </a:solidFill>
                  <a:latin typeface="Lato"/>
                  <a:ea typeface="Lato"/>
                  <a:cs typeface="Lato"/>
                  <a:sym typeface="Lato"/>
                </a:rPr>
                <a:t>2025, 2A, 6-4</a:t>
              </a:r>
              <a:endParaRPr sz="1300">
                <a:solidFill>
                  <a:schemeClr val="dk1"/>
                </a:solidFill>
                <a:latin typeface="Lato"/>
                <a:ea typeface="Lato"/>
                <a:cs typeface="Lato"/>
                <a:sym typeface="Lato"/>
              </a:endParaRPr>
            </a:p>
          </p:txBody>
        </p:sp>
        <p:sp>
          <p:nvSpPr>
            <p:cNvPr id="84" name="Google Shape;84;p16"/>
            <p:cNvSpPr txBox="1"/>
            <p:nvPr/>
          </p:nvSpPr>
          <p:spPr>
            <a:xfrm>
              <a:off x="6924738" y="2260200"/>
              <a:ext cx="2129100" cy="877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latin typeface="Lato"/>
                  <a:ea typeface="Lato"/>
                  <a:cs typeface="Lato"/>
                  <a:sym typeface="Lato"/>
                </a:rPr>
                <a:t>Sebastián Ruiz-Lopera</a:t>
              </a:r>
              <a:endParaRPr sz="1600" b="1">
                <a:solidFill>
                  <a:schemeClr val="dk1"/>
                </a:solidFill>
                <a:latin typeface="Lato"/>
                <a:ea typeface="Lato"/>
                <a:cs typeface="Lato"/>
                <a:sym typeface="Lato"/>
              </a:endParaRPr>
            </a:p>
            <a:p>
              <a:pPr marL="0" lvl="0" indent="0" algn="ctr" rtl="0">
                <a:spcBef>
                  <a:spcPts val="0"/>
                </a:spcBef>
                <a:spcAft>
                  <a:spcPts val="0"/>
                </a:spcAft>
                <a:buNone/>
              </a:pPr>
              <a:r>
                <a:rPr lang="en" sz="1300">
                  <a:solidFill>
                    <a:schemeClr val="dk1"/>
                  </a:solidFill>
                  <a:latin typeface="Lato"/>
                  <a:ea typeface="Lato"/>
                  <a:cs typeface="Lato"/>
                  <a:sym typeface="Lato"/>
                </a:rPr>
                <a:t>PhD, EECS</a:t>
              </a:r>
              <a:endParaRPr sz="1300">
                <a:solidFill>
                  <a:schemeClr val="dk1"/>
                </a:solidFill>
                <a:latin typeface="Lato"/>
                <a:ea typeface="Lato"/>
                <a:cs typeface="Lato"/>
                <a:sym typeface="Lato"/>
              </a:endParaRPr>
            </a:p>
          </p:txBody>
        </p:sp>
        <p:sp>
          <p:nvSpPr>
            <p:cNvPr id="85" name="Google Shape;85;p16"/>
            <p:cNvSpPr txBox="1"/>
            <p:nvPr/>
          </p:nvSpPr>
          <p:spPr>
            <a:xfrm>
              <a:off x="5159713" y="2260200"/>
              <a:ext cx="18705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latin typeface="Lato"/>
                  <a:ea typeface="Lato"/>
                  <a:cs typeface="Lato"/>
                  <a:sym typeface="Lato"/>
                </a:rPr>
                <a:t>Umesh Padia</a:t>
              </a:r>
              <a:endParaRPr sz="1600" b="1">
                <a:solidFill>
                  <a:schemeClr val="dk1"/>
                </a:solidFill>
                <a:latin typeface="Lato"/>
                <a:ea typeface="Lato"/>
                <a:cs typeface="Lato"/>
                <a:sym typeface="Lato"/>
              </a:endParaRPr>
            </a:p>
            <a:p>
              <a:pPr marL="0" lvl="0" indent="0" algn="ctr" rtl="0">
                <a:spcBef>
                  <a:spcPts val="0"/>
                </a:spcBef>
                <a:spcAft>
                  <a:spcPts val="0"/>
                </a:spcAft>
                <a:buNone/>
              </a:pPr>
              <a:r>
                <a:rPr lang="en" sz="1300">
                  <a:solidFill>
                    <a:schemeClr val="dk1"/>
                  </a:solidFill>
                  <a:latin typeface="Lato"/>
                  <a:ea typeface="Lato"/>
                  <a:cs typeface="Lato"/>
                  <a:sym typeface="Lato"/>
                </a:rPr>
                <a:t>PhD, EECS</a:t>
              </a:r>
              <a:endParaRPr sz="1300">
                <a:solidFill>
                  <a:schemeClr val="dk1"/>
                </a:solidFill>
                <a:latin typeface="Lato"/>
                <a:ea typeface="Lato"/>
                <a:cs typeface="Lato"/>
                <a:sym typeface="Lato"/>
              </a:endParaRPr>
            </a:p>
          </p:txBody>
        </p:sp>
      </p:grpSp>
      <p:pic>
        <p:nvPicPr>
          <p:cNvPr id="86" name="Google Shape;86;p16"/>
          <p:cNvPicPr preferRelativeResize="0"/>
          <p:nvPr/>
        </p:nvPicPr>
        <p:blipFill rotWithShape="1">
          <a:blip r:embed="rId3">
            <a:alphaModFix/>
          </a:blip>
          <a:srcRect l="4554" t="2480" r="4545" b="2480"/>
          <a:stretch/>
        </p:blipFill>
        <p:spPr>
          <a:xfrm>
            <a:off x="664125" y="872225"/>
            <a:ext cx="1049400" cy="1097400"/>
          </a:xfrm>
          <a:prstGeom prst="ellipse">
            <a:avLst/>
          </a:prstGeom>
          <a:noFill/>
          <a:ln>
            <a:noFill/>
          </a:ln>
        </p:spPr>
      </p:pic>
      <p:pic>
        <p:nvPicPr>
          <p:cNvPr id="87" name="Google Shape;87;p16"/>
          <p:cNvPicPr preferRelativeResize="0"/>
          <p:nvPr/>
        </p:nvPicPr>
        <p:blipFill rotWithShape="1">
          <a:blip r:embed="rId4">
            <a:alphaModFix/>
          </a:blip>
          <a:srcRect t="9876" b="17125"/>
          <a:stretch/>
        </p:blipFill>
        <p:spPr>
          <a:xfrm>
            <a:off x="2223475" y="872225"/>
            <a:ext cx="1130100" cy="1097400"/>
          </a:xfrm>
          <a:prstGeom prst="ellipse">
            <a:avLst/>
          </a:prstGeom>
          <a:noFill/>
          <a:ln>
            <a:noFill/>
          </a:ln>
        </p:spPr>
      </p:pic>
      <p:pic>
        <p:nvPicPr>
          <p:cNvPr id="88" name="Google Shape;88;p16"/>
          <p:cNvPicPr preferRelativeResize="0"/>
          <p:nvPr/>
        </p:nvPicPr>
        <p:blipFill rotWithShape="1">
          <a:blip r:embed="rId5">
            <a:alphaModFix/>
          </a:blip>
          <a:srcRect l="5305" t="11352" r="11803" b="26478"/>
          <a:stretch/>
        </p:blipFill>
        <p:spPr>
          <a:xfrm>
            <a:off x="5616250" y="872213"/>
            <a:ext cx="1097400" cy="1097400"/>
          </a:xfrm>
          <a:prstGeom prst="ellipse">
            <a:avLst/>
          </a:prstGeom>
          <a:noFill/>
          <a:ln>
            <a:noFill/>
          </a:ln>
        </p:spPr>
      </p:pic>
      <p:pic>
        <p:nvPicPr>
          <p:cNvPr id="89" name="Google Shape;89;p16"/>
          <p:cNvPicPr preferRelativeResize="0"/>
          <p:nvPr/>
        </p:nvPicPr>
        <p:blipFill>
          <a:blip r:embed="rId6">
            <a:alphaModFix/>
          </a:blip>
          <a:stretch>
            <a:fillRect/>
          </a:stretch>
        </p:blipFill>
        <p:spPr>
          <a:xfrm>
            <a:off x="7452125" y="872213"/>
            <a:ext cx="1097400" cy="1097400"/>
          </a:xfrm>
          <a:prstGeom prst="ellipse">
            <a:avLst/>
          </a:prstGeom>
          <a:noFill/>
          <a:ln>
            <a:noFill/>
          </a:ln>
        </p:spPr>
      </p:pic>
      <p:pic>
        <p:nvPicPr>
          <p:cNvPr id="90" name="Google Shape;90;p16"/>
          <p:cNvPicPr preferRelativeResize="0"/>
          <p:nvPr/>
        </p:nvPicPr>
        <p:blipFill>
          <a:blip r:embed="rId7">
            <a:alphaModFix/>
          </a:blip>
          <a:stretch>
            <a:fillRect/>
          </a:stretch>
        </p:blipFill>
        <p:spPr>
          <a:xfrm>
            <a:off x="7491388" y="2958625"/>
            <a:ext cx="1097400" cy="1097400"/>
          </a:xfrm>
          <a:prstGeom prst="ellipse">
            <a:avLst/>
          </a:prstGeom>
          <a:noFill/>
          <a:ln>
            <a:noFill/>
          </a:ln>
        </p:spPr>
      </p:pic>
      <p:pic>
        <p:nvPicPr>
          <p:cNvPr id="91" name="Google Shape;91;p16"/>
          <p:cNvPicPr preferRelativeResize="0"/>
          <p:nvPr/>
        </p:nvPicPr>
        <p:blipFill>
          <a:blip r:embed="rId8">
            <a:alphaModFix/>
          </a:blip>
          <a:stretch>
            <a:fillRect/>
          </a:stretch>
        </p:blipFill>
        <p:spPr>
          <a:xfrm>
            <a:off x="5461225" y="2958625"/>
            <a:ext cx="1097400" cy="1097400"/>
          </a:xfrm>
          <a:prstGeom prst="ellipse">
            <a:avLst/>
          </a:prstGeom>
          <a:noFill/>
          <a:ln>
            <a:noFill/>
          </a:ln>
        </p:spPr>
      </p:pic>
      <p:pic>
        <p:nvPicPr>
          <p:cNvPr id="92" name="Google Shape;92;p16"/>
          <p:cNvPicPr preferRelativeResize="0"/>
          <p:nvPr/>
        </p:nvPicPr>
        <p:blipFill rotWithShape="1">
          <a:blip r:embed="rId9">
            <a:alphaModFix/>
          </a:blip>
          <a:srcRect r="7655"/>
          <a:stretch/>
        </p:blipFill>
        <p:spPr>
          <a:xfrm>
            <a:off x="3003112" y="2958625"/>
            <a:ext cx="1184100" cy="1155000"/>
          </a:xfrm>
          <a:prstGeom prst="ellipse">
            <a:avLst/>
          </a:prstGeom>
          <a:noFill/>
          <a:ln>
            <a:noFill/>
          </a:ln>
        </p:spPr>
      </p:pic>
      <p:pic>
        <p:nvPicPr>
          <p:cNvPr id="93" name="Google Shape;93;p16"/>
          <p:cNvPicPr preferRelativeResize="0"/>
          <p:nvPr/>
        </p:nvPicPr>
        <p:blipFill>
          <a:blip r:embed="rId10">
            <a:alphaModFix/>
          </a:blip>
          <a:stretch>
            <a:fillRect/>
          </a:stretch>
        </p:blipFill>
        <p:spPr>
          <a:xfrm>
            <a:off x="640113" y="2958625"/>
            <a:ext cx="1097400" cy="1097400"/>
          </a:xfrm>
          <a:prstGeom prst="ellipse">
            <a:avLst/>
          </a:prstGeom>
          <a:noFill/>
          <a:ln>
            <a:noFill/>
          </a:ln>
        </p:spPr>
      </p:pic>
      <p:pic>
        <p:nvPicPr>
          <p:cNvPr id="94" name="Google Shape;94;p16"/>
          <p:cNvPicPr preferRelativeResize="0"/>
          <p:nvPr/>
        </p:nvPicPr>
        <p:blipFill rotWithShape="1">
          <a:blip r:embed="rId11">
            <a:alphaModFix/>
          </a:blip>
          <a:srcRect l="11294" t="14607" r="11294" b="7981"/>
          <a:stretch/>
        </p:blipFill>
        <p:spPr>
          <a:xfrm>
            <a:off x="3780375" y="872225"/>
            <a:ext cx="1097400" cy="1097400"/>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34"/>
          <p:cNvSpPr txBox="1">
            <a:spLocks noGrp="1"/>
          </p:cNvSpPr>
          <p:nvPr>
            <p:ph type="title"/>
          </p:nvPr>
        </p:nvSpPr>
        <p:spPr>
          <a:xfrm>
            <a:off x="311700" y="3597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820">
                <a:latin typeface="Poppins"/>
                <a:ea typeface="Poppins"/>
                <a:cs typeface="Poppins"/>
                <a:sym typeface="Poppins"/>
              </a:rPr>
              <a:t>Integration with continuous Lyo machine</a:t>
            </a:r>
            <a:endParaRPr sz="2820">
              <a:latin typeface="Poppins"/>
              <a:ea typeface="Poppins"/>
              <a:cs typeface="Poppins"/>
              <a:sym typeface="Poppins"/>
            </a:endParaRPr>
          </a:p>
        </p:txBody>
      </p:sp>
      <p:pic>
        <p:nvPicPr>
          <p:cNvPr id="580" name="Google Shape;580;p34"/>
          <p:cNvPicPr preferRelativeResize="0"/>
          <p:nvPr/>
        </p:nvPicPr>
        <p:blipFill>
          <a:blip r:embed="rId3">
            <a:alphaModFix/>
          </a:blip>
          <a:stretch>
            <a:fillRect/>
          </a:stretch>
        </p:blipFill>
        <p:spPr>
          <a:xfrm>
            <a:off x="311700" y="1242738"/>
            <a:ext cx="4248174" cy="2966875"/>
          </a:xfrm>
          <a:prstGeom prst="rect">
            <a:avLst/>
          </a:prstGeom>
          <a:noFill/>
          <a:ln w="9525" cap="flat" cmpd="sng">
            <a:solidFill>
              <a:schemeClr val="lt2"/>
            </a:solidFill>
            <a:prstDash val="solid"/>
            <a:round/>
            <a:headEnd type="none" w="sm" len="sm"/>
            <a:tailEnd type="none" w="sm" len="sm"/>
          </a:ln>
        </p:spPr>
      </p:pic>
      <p:cxnSp>
        <p:nvCxnSpPr>
          <p:cNvPr id="581" name="Google Shape;581;p34"/>
          <p:cNvCxnSpPr/>
          <p:nvPr/>
        </p:nvCxnSpPr>
        <p:spPr>
          <a:xfrm rot="10800000">
            <a:off x="711000" y="2304375"/>
            <a:ext cx="254700" cy="843600"/>
          </a:xfrm>
          <a:prstGeom prst="straightConnector1">
            <a:avLst/>
          </a:prstGeom>
          <a:noFill/>
          <a:ln w="9525" cap="flat" cmpd="sng">
            <a:solidFill>
              <a:schemeClr val="dk1"/>
            </a:solidFill>
            <a:prstDash val="solid"/>
            <a:round/>
            <a:headEnd type="none" w="med" len="med"/>
            <a:tailEnd type="none" w="med" len="med"/>
          </a:ln>
        </p:spPr>
      </p:cxnSp>
      <p:sp>
        <p:nvSpPr>
          <p:cNvPr id="582" name="Google Shape;582;p34"/>
          <p:cNvSpPr txBox="1"/>
          <p:nvPr/>
        </p:nvSpPr>
        <p:spPr>
          <a:xfrm>
            <a:off x="84909" y="1888863"/>
            <a:ext cx="1308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chemeClr val="dk1"/>
                </a:solidFill>
                <a:latin typeface="Lexend ExtraLight"/>
                <a:ea typeface="Lexend ExtraLight"/>
                <a:cs typeface="Lexend ExtraLight"/>
                <a:sym typeface="Lexend ExtraLight"/>
              </a:rPr>
              <a:t>Maglev Plate</a:t>
            </a:r>
            <a:endParaRPr sz="1500">
              <a:solidFill>
                <a:schemeClr val="dk1"/>
              </a:solidFill>
              <a:latin typeface="Lexend ExtraLight"/>
              <a:ea typeface="Lexend ExtraLight"/>
              <a:cs typeface="Lexend ExtraLight"/>
              <a:sym typeface="Lexend ExtraLight"/>
            </a:endParaRPr>
          </a:p>
        </p:txBody>
      </p:sp>
      <p:sp>
        <p:nvSpPr>
          <p:cNvPr id="583" name="Google Shape;583;p34"/>
          <p:cNvSpPr txBox="1"/>
          <p:nvPr/>
        </p:nvSpPr>
        <p:spPr>
          <a:xfrm>
            <a:off x="6617799" y="4381325"/>
            <a:ext cx="15012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chemeClr val="dk1"/>
                </a:solidFill>
                <a:latin typeface="Lexend ExtraLight"/>
                <a:ea typeface="Lexend ExtraLight"/>
                <a:cs typeface="Lexend ExtraLight"/>
                <a:sym typeface="Lexend ExtraLight"/>
              </a:rPr>
              <a:t>Lyo Chamber</a:t>
            </a:r>
            <a:endParaRPr sz="1500">
              <a:solidFill>
                <a:schemeClr val="dk1"/>
              </a:solidFill>
              <a:latin typeface="Lexend ExtraLight"/>
              <a:ea typeface="Lexend ExtraLight"/>
              <a:cs typeface="Lexend ExtraLight"/>
              <a:sym typeface="Lexend ExtraLight"/>
            </a:endParaRPr>
          </a:p>
        </p:txBody>
      </p:sp>
      <p:grpSp>
        <p:nvGrpSpPr>
          <p:cNvPr id="584" name="Google Shape;584;p34"/>
          <p:cNvGrpSpPr/>
          <p:nvPr/>
        </p:nvGrpSpPr>
        <p:grpSpPr>
          <a:xfrm>
            <a:off x="4827916" y="1236813"/>
            <a:ext cx="3825727" cy="2966915"/>
            <a:chOff x="4828151" y="1027286"/>
            <a:chExt cx="4183866" cy="3347151"/>
          </a:xfrm>
        </p:grpSpPr>
        <p:pic>
          <p:nvPicPr>
            <p:cNvPr id="585" name="Google Shape;585;p34"/>
            <p:cNvPicPr preferRelativeResize="0"/>
            <p:nvPr/>
          </p:nvPicPr>
          <p:blipFill>
            <a:blip r:embed="rId4">
              <a:alphaModFix/>
            </a:blip>
            <a:stretch>
              <a:fillRect/>
            </a:stretch>
          </p:blipFill>
          <p:spPr>
            <a:xfrm>
              <a:off x="4828151" y="1077937"/>
              <a:ext cx="4183866" cy="3296500"/>
            </a:xfrm>
            <a:prstGeom prst="rect">
              <a:avLst/>
            </a:prstGeom>
            <a:noFill/>
            <a:ln>
              <a:noFill/>
            </a:ln>
          </p:spPr>
        </p:pic>
        <p:sp>
          <p:nvSpPr>
            <p:cNvPr id="586" name="Google Shape;586;p34"/>
            <p:cNvSpPr/>
            <p:nvPr/>
          </p:nvSpPr>
          <p:spPr>
            <a:xfrm rot="-6050881" flipH="1">
              <a:off x="6153161" y="2608053"/>
              <a:ext cx="605724" cy="46609"/>
            </a:xfrm>
            <a:prstGeom prst="rect">
              <a:avLst/>
            </a:prstGeom>
            <a:solidFill>
              <a:srgbClr val="FF2712">
                <a:alpha val="53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7" name="Google Shape;587;p34"/>
            <p:cNvSpPr/>
            <p:nvPr/>
          </p:nvSpPr>
          <p:spPr>
            <a:xfrm rot="-6050390" flipH="1">
              <a:off x="5831256" y="1382544"/>
              <a:ext cx="767291" cy="52083"/>
            </a:xfrm>
            <a:prstGeom prst="rect">
              <a:avLst/>
            </a:prstGeom>
            <a:solidFill>
              <a:srgbClr val="FF2712">
                <a:alpha val="53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8" name="Google Shape;588;p34"/>
            <p:cNvSpPr/>
            <p:nvPr/>
          </p:nvSpPr>
          <p:spPr>
            <a:xfrm rot="-4422302" flipH="1">
              <a:off x="6293551" y="2647711"/>
              <a:ext cx="553848" cy="42327"/>
            </a:xfrm>
            <a:prstGeom prst="rect">
              <a:avLst/>
            </a:prstGeom>
            <a:solidFill>
              <a:srgbClr val="FF2712">
                <a:alpha val="53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9" name="Google Shape;589;p34"/>
            <p:cNvSpPr/>
            <p:nvPr/>
          </p:nvSpPr>
          <p:spPr>
            <a:xfrm rot="-4422205" flipH="1">
              <a:off x="6532338" y="1642834"/>
              <a:ext cx="699192" cy="38533"/>
            </a:xfrm>
            <a:prstGeom prst="rect">
              <a:avLst/>
            </a:prstGeom>
            <a:solidFill>
              <a:srgbClr val="FF2712">
                <a:alpha val="53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cxnSp>
        <p:nvCxnSpPr>
          <p:cNvPr id="590" name="Google Shape;590;p34"/>
          <p:cNvCxnSpPr/>
          <p:nvPr/>
        </p:nvCxnSpPr>
        <p:spPr>
          <a:xfrm>
            <a:off x="6865900" y="3672175"/>
            <a:ext cx="436500" cy="813300"/>
          </a:xfrm>
          <a:prstGeom prst="straightConnector1">
            <a:avLst/>
          </a:prstGeom>
          <a:noFill/>
          <a:ln w="9525" cap="flat" cmpd="sng">
            <a:solidFill>
              <a:schemeClr val="dk1"/>
            </a:solidFill>
            <a:prstDash val="solid"/>
            <a:round/>
            <a:headEnd type="none" w="med" len="med"/>
            <a:tailEnd type="none" w="med" len="med"/>
          </a:ln>
        </p:spPr>
      </p:cxnSp>
      <p:cxnSp>
        <p:nvCxnSpPr>
          <p:cNvPr id="591" name="Google Shape;591;p34"/>
          <p:cNvCxnSpPr/>
          <p:nvPr/>
        </p:nvCxnSpPr>
        <p:spPr>
          <a:xfrm>
            <a:off x="5186400" y="1101950"/>
            <a:ext cx="854100" cy="267600"/>
          </a:xfrm>
          <a:prstGeom prst="straightConnector1">
            <a:avLst/>
          </a:prstGeom>
          <a:noFill/>
          <a:ln w="9525" cap="flat" cmpd="sng">
            <a:solidFill>
              <a:schemeClr val="dk1"/>
            </a:solidFill>
            <a:prstDash val="solid"/>
            <a:round/>
            <a:headEnd type="none" w="med" len="med"/>
            <a:tailEnd type="none" w="med" len="med"/>
          </a:ln>
        </p:spPr>
      </p:cxnSp>
      <p:sp>
        <p:nvSpPr>
          <p:cNvPr id="592" name="Google Shape;592;p34"/>
          <p:cNvSpPr txBox="1"/>
          <p:nvPr/>
        </p:nvSpPr>
        <p:spPr>
          <a:xfrm>
            <a:off x="4001809" y="878463"/>
            <a:ext cx="1308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chemeClr val="dk1"/>
                </a:solidFill>
                <a:latin typeface="Lexend ExtraLight"/>
                <a:ea typeface="Lexend ExtraLight"/>
                <a:cs typeface="Lexend ExtraLight"/>
                <a:sym typeface="Lexend ExtraLight"/>
              </a:rPr>
              <a:t>Laser path</a:t>
            </a:r>
            <a:endParaRPr sz="1500">
              <a:solidFill>
                <a:schemeClr val="dk1"/>
              </a:solidFill>
              <a:latin typeface="Lexend ExtraLight"/>
              <a:ea typeface="Lexend ExtraLight"/>
              <a:cs typeface="Lexend ExtraLight"/>
              <a:sym typeface="Lexend ExtraLight"/>
            </a:endParaRPr>
          </a:p>
        </p:txBody>
      </p:sp>
      <p:cxnSp>
        <p:nvCxnSpPr>
          <p:cNvPr id="593" name="Google Shape;593;p34"/>
          <p:cNvCxnSpPr/>
          <p:nvPr/>
        </p:nvCxnSpPr>
        <p:spPr>
          <a:xfrm flipH="1">
            <a:off x="906309" y="3433538"/>
            <a:ext cx="653100" cy="461100"/>
          </a:xfrm>
          <a:prstGeom prst="straightConnector1">
            <a:avLst/>
          </a:prstGeom>
          <a:noFill/>
          <a:ln w="9525" cap="flat" cmpd="sng">
            <a:solidFill>
              <a:schemeClr val="dk1"/>
            </a:solidFill>
            <a:prstDash val="solid"/>
            <a:round/>
            <a:headEnd type="none" w="med" len="med"/>
            <a:tailEnd type="none" w="med" len="med"/>
          </a:ln>
        </p:spPr>
      </p:cxnSp>
      <p:sp>
        <p:nvSpPr>
          <p:cNvPr id="594" name="Google Shape;594;p34"/>
          <p:cNvSpPr txBox="1"/>
          <p:nvPr/>
        </p:nvSpPr>
        <p:spPr>
          <a:xfrm>
            <a:off x="184359" y="3894638"/>
            <a:ext cx="13080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chemeClr val="dk1"/>
                </a:solidFill>
                <a:latin typeface="Lexend ExtraLight"/>
                <a:ea typeface="Lexend ExtraLight"/>
                <a:cs typeface="Lexend ExtraLight"/>
                <a:sym typeface="Lexend ExtraLight"/>
              </a:rPr>
              <a:t>Individual sensors</a:t>
            </a:r>
            <a:endParaRPr sz="1500">
              <a:solidFill>
                <a:schemeClr val="dk1"/>
              </a:solidFill>
              <a:latin typeface="Lexend ExtraLight"/>
              <a:ea typeface="Lexend ExtraLight"/>
              <a:cs typeface="Lexend ExtraLight"/>
              <a:sym typeface="Lexend Extra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90"/>
              <a:buFont typeface="Arial"/>
              <a:buNone/>
            </a:pPr>
            <a:r>
              <a:rPr lang="en">
                <a:latin typeface="Poppins"/>
                <a:ea typeface="Poppins"/>
                <a:cs typeface="Poppins"/>
                <a:sym typeface="Poppins"/>
              </a:rPr>
              <a:t>Takeaway</a:t>
            </a:r>
            <a:endParaRPr>
              <a:latin typeface="Poppins"/>
              <a:ea typeface="Poppins"/>
              <a:cs typeface="Poppins"/>
              <a:sym typeface="Poppins"/>
            </a:endParaRPr>
          </a:p>
        </p:txBody>
      </p:sp>
      <p:sp>
        <p:nvSpPr>
          <p:cNvPr id="600" name="Google Shape;600;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21</a:t>
            </a:fld>
            <a:endParaRPr/>
          </a:p>
        </p:txBody>
      </p:sp>
      <p:sp>
        <p:nvSpPr>
          <p:cNvPr id="601" name="Google Shape;601;p35"/>
          <p:cNvSpPr txBox="1"/>
          <p:nvPr/>
        </p:nvSpPr>
        <p:spPr>
          <a:xfrm>
            <a:off x="1271850" y="1158525"/>
            <a:ext cx="66003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latin typeface="Lato"/>
                <a:ea typeface="Lato"/>
                <a:cs typeface="Lato"/>
                <a:sym typeface="Lato"/>
              </a:rPr>
              <a:t>Integrated into commercial drug manufacturing, our device has the potential to improve throughout and reliability in extending shelf life of drugs by providing more control over the manufacturing process </a:t>
            </a:r>
            <a:endParaRPr sz="1800">
              <a:solidFill>
                <a:schemeClr val="dk1"/>
              </a:solidFill>
              <a:latin typeface="Lato"/>
              <a:ea typeface="Lato"/>
              <a:cs typeface="Lato"/>
              <a:sym typeface="Lato"/>
            </a:endParaRPr>
          </a:p>
        </p:txBody>
      </p:sp>
      <p:pic>
        <p:nvPicPr>
          <p:cNvPr id="602" name="Google Shape;602;p35" title="IMG_7955-ezgif.com-video-to-gif-converter(1).gif"/>
          <p:cNvPicPr preferRelativeResize="0"/>
          <p:nvPr/>
        </p:nvPicPr>
        <p:blipFill>
          <a:blip r:embed="rId3">
            <a:alphaModFix/>
          </a:blip>
          <a:stretch>
            <a:fillRect/>
          </a:stretch>
        </p:blipFill>
        <p:spPr>
          <a:xfrm>
            <a:off x="3271825" y="2717225"/>
            <a:ext cx="2600356" cy="225852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7"/>
          <p:cNvSpPr txBox="1"/>
          <p:nvPr/>
        </p:nvSpPr>
        <p:spPr>
          <a:xfrm>
            <a:off x="1991700" y="385300"/>
            <a:ext cx="51606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20">
                <a:latin typeface="Poppins"/>
                <a:ea typeface="Poppins"/>
                <a:cs typeface="Poppins"/>
                <a:sym typeface="Poppins"/>
              </a:rPr>
              <a:t>Lyophilization Background</a:t>
            </a:r>
            <a:endParaRPr sz="2820">
              <a:solidFill>
                <a:srgbClr val="000000"/>
              </a:solidFill>
              <a:latin typeface="Poppins"/>
              <a:ea typeface="Poppins"/>
              <a:cs typeface="Poppins"/>
              <a:sym typeface="Poppins"/>
            </a:endParaRPr>
          </a:p>
        </p:txBody>
      </p:sp>
      <p:sp>
        <p:nvSpPr>
          <p:cNvPr id="100" name="Google Shape;100;p17"/>
          <p:cNvSpPr txBox="1"/>
          <p:nvPr/>
        </p:nvSpPr>
        <p:spPr>
          <a:xfrm>
            <a:off x="862375" y="1138100"/>
            <a:ext cx="7715100" cy="1881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b="1">
                <a:latin typeface="Lato"/>
                <a:ea typeface="Lato"/>
                <a:cs typeface="Lato"/>
                <a:sym typeface="Lato"/>
              </a:rPr>
              <a:t>Lyophilizing</a:t>
            </a:r>
            <a:r>
              <a:rPr lang="en" sz="1600">
                <a:latin typeface="Lato"/>
                <a:ea typeface="Lato"/>
                <a:cs typeface="Lato"/>
                <a:sym typeface="Lato"/>
              </a:rPr>
              <a:t> or </a:t>
            </a:r>
            <a:r>
              <a:rPr lang="en" sz="1600" b="1">
                <a:latin typeface="Lato"/>
                <a:ea typeface="Lato"/>
                <a:cs typeface="Lato"/>
                <a:sym typeface="Lato"/>
              </a:rPr>
              <a:t>freeze-drying </a:t>
            </a:r>
            <a:r>
              <a:rPr lang="en" sz="1600">
                <a:latin typeface="Lato"/>
                <a:ea typeface="Lato"/>
                <a:cs typeface="Lato"/>
                <a:sym typeface="Lato"/>
              </a:rPr>
              <a:t>medical products is a common multi-stage process to </a:t>
            </a:r>
            <a:r>
              <a:rPr lang="en" sz="1600" b="1">
                <a:latin typeface="Lato"/>
                <a:ea typeface="Lato"/>
                <a:cs typeface="Lato"/>
                <a:sym typeface="Lato"/>
              </a:rPr>
              <a:t>remove water</a:t>
            </a:r>
            <a:r>
              <a:rPr lang="en" sz="1600">
                <a:latin typeface="Lato"/>
                <a:ea typeface="Lato"/>
                <a:cs typeface="Lato"/>
                <a:sym typeface="Lato"/>
              </a:rPr>
              <a:t> performed to </a:t>
            </a:r>
            <a:r>
              <a:rPr lang="en" sz="1600" b="1">
                <a:latin typeface="Lato"/>
                <a:ea typeface="Lato"/>
                <a:cs typeface="Lato"/>
                <a:sym typeface="Lato"/>
              </a:rPr>
              <a:t>extend the shelf life</a:t>
            </a:r>
            <a:r>
              <a:rPr lang="en" sz="1600">
                <a:latin typeface="Lato"/>
                <a:ea typeface="Lato"/>
                <a:cs typeface="Lato"/>
                <a:sym typeface="Lato"/>
              </a:rPr>
              <a:t> of pharmaceuticals. </a:t>
            </a:r>
            <a:endParaRPr sz="1600">
              <a:latin typeface="Lato"/>
              <a:ea typeface="Lato"/>
              <a:cs typeface="Lato"/>
              <a:sym typeface="Lato"/>
            </a:endParaRPr>
          </a:p>
          <a:p>
            <a:pPr marL="0" lvl="0" indent="0" algn="ctr" rtl="0">
              <a:lnSpc>
                <a:spcPct val="115000"/>
              </a:lnSpc>
              <a:spcBef>
                <a:spcPts val="1200"/>
              </a:spcBef>
              <a:spcAft>
                <a:spcPts val="1200"/>
              </a:spcAft>
              <a:buNone/>
            </a:pPr>
            <a:r>
              <a:rPr lang="en" sz="1600" b="1">
                <a:latin typeface="Lato"/>
                <a:ea typeface="Lato"/>
                <a:cs typeface="Lato"/>
                <a:sym typeface="Lato"/>
              </a:rPr>
              <a:t>Traditional batch lyophilizing over dries </a:t>
            </a:r>
            <a:r>
              <a:rPr lang="en" sz="1600">
                <a:latin typeface="Lato"/>
                <a:ea typeface="Lato"/>
                <a:cs typeface="Lato"/>
                <a:sym typeface="Lato"/>
              </a:rPr>
              <a:t>the product to ensure all water has been removed. Although </a:t>
            </a:r>
            <a:r>
              <a:rPr lang="en" sz="1600" b="1">
                <a:latin typeface="Lato"/>
                <a:ea typeface="Lato"/>
                <a:cs typeface="Lato"/>
                <a:sym typeface="Lato"/>
              </a:rPr>
              <a:t>coarse batch level sensing exists</a:t>
            </a:r>
            <a:r>
              <a:rPr lang="en" sz="1600">
                <a:latin typeface="Lato"/>
                <a:ea typeface="Lato"/>
                <a:cs typeface="Lato"/>
                <a:sym typeface="Lato"/>
              </a:rPr>
              <a:t>, differences between vials mean </a:t>
            </a:r>
            <a:r>
              <a:rPr lang="en" sz="1600" b="1">
                <a:latin typeface="Lato"/>
                <a:ea typeface="Lato"/>
                <a:cs typeface="Lato"/>
                <a:sym typeface="Lato"/>
              </a:rPr>
              <a:t>hours or days</a:t>
            </a:r>
            <a:r>
              <a:rPr lang="en" sz="1600">
                <a:latin typeface="Lato"/>
                <a:ea typeface="Lato"/>
                <a:cs typeface="Lato"/>
                <a:sym typeface="Lato"/>
              </a:rPr>
              <a:t> </a:t>
            </a:r>
            <a:r>
              <a:rPr lang="en" sz="1600" b="1">
                <a:latin typeface="Lato"/>
                <a:ea typeface="Lato"/>
                <a:cs typeface="Lato"/>
                <a:sym typeface="Lato"/>
              </a:rPr>
              <a:t>are wasted</a:t>
            </a:r>
            <a:r>
              <a:rPr lang="en" sz="1600">
                <a:latin typeface="Lato"/>
                <a:ea typeface="Lato"/>
                <a:cs typeface="Lato"/>
                <a:sym typeface="Lato"/>
              </a:rPr>
              <a:t> over drying vials and developing lyophilization procedures.</a:t>
            </a:r>
            <a:endParaRPr sz="1600">
              <a:latin typeface="Lato"/>
              <a:ea typeface="Lato"/>
              <a:cs typeface="Lato"/>
              <a:sym typeface="Lato"/>
            </a:endParaRPr>
          </a:p>
        </p:txBody>
      </p:sp>
      <p:pic>
        <p:nvPicPr>
          <p:cNvPr id="101" name="Google Shape;101;p17"/>
          <p:cNvPicPr preferRelativeResize="0"/>
          <p:nvPr/>
        </p:nvPicPr>
        <p:blipFill rotWithShape="1">
          <a:blip r:embed="rId3">
            <a:alphaModFix/>
          </a:blip>
          <a:srcRect r="43939"/>
          <a:stretch/>
        </p:blipFill>
        <p:spPr>
          <a:xfrm>
            <a:off x="4232375" y="3097489"/>
            <a:ext cx="890983" cy="1441835"/>
          </a:xfrm>
          <a:prstGeom prst="rect">
            <a:avLst/>
          </a:prstGeom>
          <a:noFill/>
          <a:ln>
            <a:noFill/>
          </a:ln>
        </p:spPr>
      </p:pic>
      <p:pic>
        <p:nvPicPr>
          <p:cNvPr id="102" name="Google Shape;102;p17"/>
          <p:cNvPicPr preferRelativeResize="0"/>
          <p:nvPr/>
        </p:nvPicPr>
        <p:blipFill>
          <a:blip r:embed="rId4">
            <a:alphaModFix/>
          </a:blip>
          <a:stretch>
            <a:fillRect/>
          </a:stretch>
        </p:blipFill>
        <p:spPr>
          <a:xfrm>
            <a:off x="1384150" y="3140499"/>
            <a:ext cx="2331824" cy="1553951"/>
          </a:xfrm>
          <a:prstGeom prst="rect">
            <a:avLst/>
          </a:prstGeom>
          <a:noFill/>
          <a:ln>
            <a:noFill/>
          </a:ln>
        </p:spPr>
      </p:pic>
      <p:pic>
        <p:nvPicPr>
          <p:cNvPr id="103" name="Google Shape;103;p17"/>
          <p:cNvPicPr preferRelativeResize="0"/>
          <p:nvPr/>
        </p:nvPicPr>
        <p:blipFill rotWithShape="1">
          <a:blip r:embed="rId3">
            <a:alphaModFix/>
          </a:blip>
          <a:srcRect l="55148"/>
          <a:stretch/>
        </p:blipFill>
        <p:spPr>
          <a:xfrm>
            <a:off x="6837451" y="2922025"/>
            <a:ext cx="823900" cy="1617300"/>
          </a:xfrm>
          <a:prstGeom prst="rect">
            <a:avLst/>
          </a:prstGeom>
          <a:noFill/>
          <a:ln>
            <a:noFill/>
          </a:ln>
        </p:spPr>
      </p:pic>
      <p:cxnSp>
        <p:nvCxnSpPr>
          <p:cNvPr id="104" name="Google Shape;104;p17"/>
          <p:cNvCxnSpPr/>
          <p:nvPr/>
        </p:nvCxnSpPr>
        <p:spPr>
          <a:xfrm rot="10800000" flipH="1">
            <a:off x="5248163" y="4273525"/>
            <a:ext cx="1581600" cy="24300"/>
          </a:xfrm>
          <a:prstGeom prst="straightConnector1">
            <a:avLst/>
          </a:prstGeom>
          <a:noFill/>
          <a:ln w="38100" cap="flat" cmpd="sng">
            <a:solidFill>
              <a:schemeClr val="accent1"/>
            </a:solidFill>
            <a:prstDash val="solid"/>
            <a:round/>
            <a:headEnd type="none" w="med" len="med"/>
            <a:tailEnd type="triangle" w="med" len="med"/>
          </a:ln>
        </p:spPr>
      </p:cxnSp>
      <p:pic>
        <p:nvPicPr>
          <p:cNvPr id="105" name="Google Shape;105;p17"/>
          <p:cNvPicPr preferRelativeResize="0"/>
          <p:nvPr/>
        </p:nvPicPr>
        <p:blipFill rotWithShape="1">
          <a:blip r:embed="rId5">
            <a:alphaModFix/>
          </a:blip>
          <a:srcRect b="8130"/>
          <a:stretch/>
        </p:blipFill>
        <p:spPr>
          <a:xfrm>
            <a:off x="5648450" y="3200087"/>
            <a:ext cx="678950" cy="673639"/>
          </a:xfrm>
          <a:prstGeom prst="rect">
            <a:avLst/>
          </a:prstGeom>
          <a:noFill/>
          <a:ln>
            <a:noFill/>
          </a:ln>
        </p:spPr>
      </p:pic>
      <p:sp>
        <p:nvSpPr>
          <p:cNvPr id="106" name="Google Shape;106;p17"/>
          <p:cNvSpPr txBox="1"/>
          <p:nvPr/>
        </p:nvSpPr>
        <p:spPr>
          <a:xfrm>
            <a:off x="5282313" y="3904125"/>
            <a:ext cx="1411200" cy="33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latin typeface="Lato"/>
                <a:ea typeface="Lato"/>
                <a:cs typeface="Lato"/>
                <a:sym typeface="Lato"/>
              </a:rPr>
              <a:t>Hours to days</a:t>
            </a:r>
            <a:endParaRPr b="1">
              <a:solidFill>
                <a:schemeClr val="dk2"/>
              </a:solidFill>
              <a:latin typeface="Lato"/>
              <a:ea typeface="Lato"/>
              <a:cs typeface="Lato"/>
              <a:sym typeface="Lato"/>
            </a:endParaRPr>
          </a:p>
        </p:txBody>
      </p:sp>
      <p:sp>
        <p:nvSpPr>
          <p:cNvPr id="107" name="Google Shape;107;p17"/>
          <p:cNvSpPr txBox="1"/>
          <p:nvPr/>
        </p:nvSpPr>
        <p:spPr>
          <a:xfrm>
            <a:off x="4156600" y="4539325"/>
            <a:ext cx="1319100" cy="48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2"/>
                </a:solidFill>
                <a:latin typeface="Lato"/>
                <a:ea typeface="Lato"/>
                <a:cs typeface="Lato"/>
                <a:sym typeface="Lato"/>
              </a:rPr>
              <a:t>~ 95% wt water</a:t>
            </a:r>
            <a:endParaRPr sz="1200">
              <a:solidFill>
                <a:schemeClr val="dk2"/>
              </a:solidFill>
              <a:latin typeface="Lato"/>
              <a:ea typeface="Lato"/>
              <a:cs typeface="Lato"/>
              <a:sym typeface="Lato"/>
            </a:endParaRPr>
          </a:p>
          <a:p>
            <a:pPr marL="0" lvl="0" indent="0" algn="ctr" rtl="0">
              <a:spcBef>
                <a:spcPts val="0"/>
              </a:spcBef>
              <a:spcAft>
                <a:spcPts val="0"/>
              </a:spcAft>
              <a:buNone/>
            </a:pPr>
            <a:r>
              <a:rPr lang="en" sz="1200">
                <a:solidFill>
                  <a:schemeClr val="dk2"/>
                </a:solidFill>
                <a:latin typeface="Lato"/>
                <a:ea typeface="Lato"/>
                <a:cs typeface="Lato"/>
                <a:sym typeface="Lato"/>
              </a:rPr>
              <a:t>~3 g water</a:t>
            </a:r>
            <a:endParaRPr sz="1200">
              <a:solidFill>
                <a:schemeClr val="dk2"/>
              </a:solidFill>
              <a:latin typeface="Lato"/>
              <a:ea typeface="Lato"/>
              <a:cs typeface="Lato"/>
              <a:sym typeface="Lato"/>
            </a:endParaRPr>
          </a:p>
        </p:txBody>
      </p:sp>
      <p:sp>
        <p:nvSpPr>
          <p:cNvPr id="108" name="Google Shape;108;p17"/>
          <p:cNvSpPr txBox="1"/>
          <p:nvPr/>
        </p:nvSpPr>
        <p:spPr>
          <a:xfrm>
            <a:off x="6643100" y="4539325"/>
            <a:ext cx="1212600" cy="48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2"/>
                </a:solidFill>
                <a:latin typeface="Lato"/>
                <a:ea typeface="Lato"/>
                <a:cs typeface="Lato"/>
                <a:sym typeface="Lato"/>
              </a:rPr>
              <a:t>&lt; 2% wt water</a:t>
            </a:r>
            <a:endParaRPr sz="1200">
              <a:solidFill>
                <a:schemeClr val="dk2"/>
              </a:solidFill>
              <a:latin typeface="Lato"/>
              <a:ea typeface="Lato"/>
              <a:cs typeface="Lato"/>
              <a:sym typeface="Lato"/>
            </a:endParaRPr>
          </a:p>
          <a:p>
            <a:pPr marL="0" lvl="0" indent="0" algn="ctr" rtl="0">
              <a:spcBef>
                <a:spcPts val="0"/>
              </a:spcBef>
              <a:spcAft>
                <a:spcPts val="0"/>
              </a:spcAft>
              <a:buNone/>
            </a:pPr>
            <a:r>
              <a:rPr lang="en" sz="1200">
                <a:solidFill>
                  <a:schemeClr val="dk2"/>
                </a:solidFill>
                <a:latin typeface="Lato"/>
                <a:ea typeface="Lato"/>
                <a:cs typeface="Lato"/>
                <a:sym typeface="Lato"/>
              </a:rPr>
              <a:t>&lt; 3 mg water</a:t>
            </a:r>
            <a:endParaRPr sz="1200">
              <a:solidFill>
                <a:schemeClr val="dk2"/>
              </a:solidFill>
              <a:latin typeface="Lato"/>
              <a:ea typeface="Lato"/>
              <a:cs typeface="Lato"/>
              <a:sym typeface="Lato"/>
            </a:endParaRPr>
          </a:p>
          <a:p>
            <a:pPr marL="0" lvl="0" indent="0" algn="ctr" rtl="0">
              <a:spcBef>
                <a:spcPts val="0"/>
              </a:spcBef>
              <a:spcAft>
                <a:spcPts val="0"/>
              </a:spcAft>
              <a:buNone/>
            </a:pPr>
            <a:endParaRPr sz="1200">
              <a:solidFill>
                <a:schemeClr val="dk2"/>
              </a:solidFill>
              <a:latin typeface="Lato"/>
              <a:ea typeface="Lato"/>
              <a:cs typeface="Lato"/>
              <a:sym typeface="Lato"/>
            </a:endParaRPr>
          </a:p>
        </p:txBody>
      </p:sp>
      <p:cxnSp>
        <p:nvCxnSpPr>
          <p:cNvPr id="109" name="Google Shape;109;p17"/>
          <p:cNvCxnSpPr/>
          <p:nvPr/>
        </p:nvCxnSpPr>
        <p:spPr>
          <a:xfrm>
            <a:off x="5231763" y="4932700"/>
            <a:ext cx="1512300" cy="0"/>
          </a:xfrm>
          <a:prstGeom prst="straightConnector1">
            <a:avLst/>
          </a:prstGeom>
          <a:noFill/>
          <a:ln w="38100" cap="flat" cmpd="sng">
            <a:solidFill>
              <a:schemeClr val="accent1"/>
            </a:solidFill>
            <a:prstDash val="solid"/>
            <a:round/>
            <a:headEnd type="none" w="med" len="med"/>
            <a:tailEnd type="triangl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8"/>
          <p:cNvSpPr txBox="1"/>
          <p:nvPr/>
        </p:nvSpPr>
        <p:spPr>
          <a:xfrm>
            <a:off x="1003950" y="1253000"/>
            <a:ext cx="7136100" cy="2040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a:solidFill>
                  <a:srgbClr val="000000"/>
                </a:solidFill>
                <a:latin typeface="Lato"/>
                <a:ea typeface="Lato"/>
                <a:cs typeface="Lato"/>
                <a:sym typeface="Lato"/>
              </a:rPr>
              <a:t>Develop an </a:t>
            </a:r>
            <a:r>
              <a:rPr lang="en" sz="1600" b="1">
                <a:solidFill>
                  <a:srgbClr val="000000"/>
                </a:solidFill>
                <a:latin typeface="Lato"/>
                <a:ea typeface="Lato"/>
                <a:cs typeface="Lato"/>
                <a:sym typeface="Lato"/>
              </a:rPr>
              <a:t>individualized water content measurement method</a:t>
            </a:r>
            <a:r>
              <a:rPr lang="en" sz="1600">
                <a:solidFill>
                  <a:srgbClr val="000000"/>
                </a:solidFill>
                <a:latin typeface="Lato"/>
                <a:ea typeface="Lato"/>
                <a:cs typeface="Lato"/>
                <a:sym typeface="Lato"/>
              </a:rPr>
              <a:t> with </a:t>
            </a:r>
            <a:r>
              <a:rPr lang="en" sz="1600" b="1">
                <a:solidFill>
                  <a:srgbClr val="000000"/>
                </a:solidFill>
                <a:latin typeface="Lato"/>
                <a:ea typeface="Lato"/>
                <a:cs typeface="Lato"/>
                <a:sym typeface="Lato"/>
              </a:rPr>
              <a:t>1 mg </a:t>
            </a:r>
            <a:r>
              <a:rPr lang="en" sz="1600">
                <a:solidFill>
                  <a:srgbClr val="000000"/>
                </a:solidFill>
                <a:latin typeface="Lato"/>
                <a:ea typeface="Lato"/>
                <a:cs typeface="Lato"/>
                <a:sym typeface="Lato"/>
              </a:rPr>
              <a:t>precision </a:t>
            </a:r>
            <a:r>
              <a:rPr lang="en" sz="1600">
                <a:latin typeface="Lato"/>
                <a:ea typeface="Lato"/>
                <a:cs typeface="Lato"/>
                <a:sym typeface="Lato"/>
              </a:rPr>
              <a:t>for batches of vials undergoing</a:t>
            </a:r>
            <a:r>
              <a:rPr lang="en" sz="1600">
                <a:solidFill>
                  <a:srgbClr val="000000"/>
                </a:solidFill>
                <a:latin typeface="Lato"/>
                <a:ea typeface="Lato"/>
                <a:cs typeface="Lato"/>
                <a:sym typeface="Lato"/>
              </a:rPr>
              <a:t> lyophilization</a:t>
            </a:r>
            <a:r>
              <a:rPr lang="en" sz="1600">
                <a:latin typeface="Lato"/>
                <a:ea typeface="Lato"/>
                <a:cs typeface="Lato"/>
                <a:sym typeface="Lato"/>
              </a:rPr>
              <a:t>.</a:t>
            </a:r>
            <a:endParaRPr sz="1600">
              <a:solidFill>
                <a:srgbClr val="000000"/>
              </a:solidFill>
              <a:latin typeface="Lato"/>
              <a:ea typeface="Lato"/>
              <a:cs typeface="Lato"/>
              <a:sym typeface="Lato"/>
            </a:endParaRPr>
          </a:p>
          <a:p>
            <a:pPr marL="0" lvl="0" indent="0" algn="ctr" rtl="0">
              <a:lnSpc>
                <a:spcPct val="115000"/>
              </a:lnSpc>
              <a:spcBef>
                <a:spcPts val="1200"/>
              </a:spcBef>
              <a:spcAft>
                <a:spcPts val="0"/>
              </a:spcAft>
              <a:buNone/>
            </a:pPr>
            <a:r>
              <a:rPr lang="en" sz="1600">
                <a:latin typeface="Lato"/>
                <a:ea typeface="Lato"/>
                <a:cs typeface="Lato"/>
                <a:sym typeface="Lato"/>
              </a:rPr>
              <a:t>In pharmaceutical manufacturing, individual mass monitoring has the potential to </a:t>
            </a:r>
            <a:r>
              <a:rPr lang="en" sz="1600" b="1">
                <a:latin typeface="Lato"/>
                <a:ea typeface="Lato"/>
                <a:cs typeface="Lato"/>
                <a:sym typeface="Lato"/>
              </a:rPr>
              <a:t>increase production throughput of medicine</a:t>
            </a:r>
            <a:r>
              <a:rPr lang="en" sz="1600">
                <a:latin typeface="Lato"/>
                <a:ea typeface="Lato"/>
                <a:cs typeface="Lato"/>
                <a:sym typeface="Lato"/>
              </a:rPr>
              <a:t> by providing more control over the manufacturing process.</a:t>
            </a:r>
            <a:endParaRPr sz="1600">
              <a:latin typeface="Lato"/>
              <a:ea typeface="Lato"/>
              <a:cs typeface="Lato"/>
              <a:sym typeface="Lato"/>
            </a:endParaRPr>
          </a:p>
          <a:p>
            <a:pPr marL="0" lvl="0" indent="0" algn="ctr" rtl="0">
              <a:lnSpc>
                <a:spcPct val="115000"/>
              </a:lnSpc>
              <a:spcBef>
                <a:spcPts val="1200"/>
              </a:spcBef>
              <a:spcAft>
                <a:spcPts val="0"/>
              </a:spcAft>
              <a:buNone/>
            </a:pPr>
            <a:endParaRPr sz="1600">
              <a:latin typeface="Lato"/>
              <a:ea typeface="Lato"/>
              <a:cs typeface="Lato"/>
              <a:sym typeface="Lato"/>
            </a:endParaRPr>
          </a:p>
          <a:p>
            <a:pPr marL="0" lvl="0" indent="0" algn="ctr" rtl="0">
              <a:lnSpc>
                <a:spcPct val="115000"/>
              </a:lnSpc>
              <a:spcBef>
                <a:spcPts val="1200"/>
              </a:spcBef>
              <a:spcAft>
                <a:spcPts val="1200"/>
              </a:spcAft>
              <a:buNone/>
            </a:pPr>
            <a:endParaRPr sz="1600">
              <a:latin typeface="Lato"/>
              <a:ea typeface="Lato"/>
              <a:cs typeface="Lato"/>
              <a:sym typeface="Lato"/>
            </a:endParaRPr>
          </a:p>
        </p:txBody>
      </p:sp>
      <p:pic>
        <p:nvPicPr>
          <p:cNvPr id="115" name="Google Shape;115;p18"/>
          <p:cNvPicPr preferRelativeResize="0"/>
          <p:nvPr/>
        </p:nvPicPr>
        <p:blipFill>
          <a:blip r:embed="rId3">
            <a:alphaModFix/>
          </a:blip>
          <a:stretch>
            <a:fillRect/>
          </a:stretch>
        </p:blipFill>
        <p:spPr>
          <a:xfrm>
            <a:off x="3656263" y="3006350"/>
            <a:ext cx="1831475" cy="1831475"/>
          </a:xfrm>
          <a:prstGeom prst="rect">
            <a:avLst/>
          </a:prstGeom>
          <a:noFill/>
          <a:ln>
            <a:noFill/>
          </a:ln>
        </p:spPr>
      </p:pic>
      <p:sp>
        <p:nvSpPr>
          <p:cNvPr id="116" name="Google Shape;116;p18"/>
          <p:cNvSpPr txBox="1"/>
          <p:nvPr/>
        </p:nvSpPr>
        <p:spPr>
          <a:xfrm>
            <a:off x="1991700" y="385300"/>
            <a:ext cx="51606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820">
                <a:solidFill>
                  <a:schemeClr val="dk1"/>
                </a:solidFill>
                <a:latin typeface="Poppins"/>
                <a:ea typeface="Poppins"/>
                <a:cs typeface="Poppins"/>
                <a:sym typeface="Poppins"/>
              </a:rPr>
              <a:t>Mission Statement</a:t>
            </a:r>
            <a:endParaRPr sz="2820">
              <a:solidFill>
                <a:schemeClr val="dk1"/>
              </a:solidFill>
              <a:latin typeface="Poppins"/>
              <a:ea typeface="Poppins"/>
              <a:cs typeface="Poppins"/>
              <a:sym typeface="Poppins"/>
            </a:endParaRPr>
          </a:p>
          <a:p>
            <a:pPr marL="0" lvl="0" indent="0" algn="ctr" rtl="0">
              <a:spcBef>
                <a:spcPts val="0"/>
              </a:spcBef>
              <a:spcAft>
                <a:spcPts val="0"/>
              </a:spcAft>
              <a:buNone/>
            </a:pPr>
            <a:endParaRPr sz="282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19"/>
          <p:cNvPicPr preferRelativeResize="0"/>
          <p:nvPr/>
        </p:nvPicPr>
        <p:blipFill>
          <a:blip r:embed="rId3">
            <a:alphaModFix/>
          </a:blip>
          <a:stretch>
            <a:fillRect/>
          </a:stretch>
        </p:blipFill>
        <p:spPr>
          <a:xfrm>
            <a:off x="200966" y="3560984"/>
            <a:ext cx="1530300" cy="1073029"/>
          </a:xfrm>
          <a:prstGeom prst="rect">
            <a:avLst/>
          </a:prstGeom>
          <a:noFill/>
          <a:ln>
            <a:noFill/>
          </a:ln>
        </p:spPr>
      </p:pic>
      <p:sp>
        <p:nvSpPr>
          <p:cNvPr id="122" name="Google Shape;122;p19"/>
          <p:cNvSpPr txBox="1">
            <a:spLocks noGrp="1"/>
          </p:cNvSpPr>
          <p:nvPr>
            <p:ph type="title"/>
          </p:nvPr>
        </p:nvSpPr>
        <p:spPr>
          <a:xfrm>
            <a:off x="311700" y="364825"/>
            <a:ext cx="8520600" cy="572700"/>
          </a:xfrm>
          <a:prstGeom prst="rect">
            <a:avLst/>
          </a:prstGeom>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90"/>
              <a:buFont typeface="Arial"/>
              <a:buNone/>
            </a:pPr>
            <a:r>
              <a:rPr lang="en">
                <a:latin typeface="Poppins"/>
                <a:ea typeface="Poppins"/>
                <a:cs typeface="Poppins"/>
                <a:sym typeface="Poppins"/>
              </a:rPr>
              <a:t>Functional Requirements</a:t>
            </a:r>
            <a:endParaRPr>
              <a:latin typeface="Poppins"/>
              <a:ea typeface="Poppins"/>
              <a:cs typeface="Poppins"/>
              <a:sym typeface="Poppins"/>
            </a:endParaRPr>
          </a:p>
        </p:txBody>
      </p:sp>
      <p:sp>
        <p:nvSpPr>
          <p:cNvPr id="123" name="Google Shape;123;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grpSp>
        <p:nvGrpSpPr>
          <p:cNvPr id="124" name="Google Shape;124;p19"/>
          <p:cNvGrpSpPr/>
          <p:nvPr/>
        </p:nvGrpSpPr>
        <p:grpSpPr>
          <a:xfrm>
            <a:off x="5942150" y="1834438"/>
            <a:ext cx="1941950" cy="1011562"/>
            <a:chOff x="5942150" y="1774775"/>
            <a:chExt cx="1941950" cy="1011562"/>
          </a:xfrm>
        </p:grpSpPr>
        <p:pic>
          <p:nvPicPr>
            <p:cNvPr id="125" name="Google Shape;125;p19"/>
            <p:cNvPicPr preferRelativeResize="0"/>
            <p:nvPr/>
          </p:nvPicPr>
          <p:blipFill>
            <a:blip r:embed="rId4">
              <a:alphaModFix/>
            </a:blip>
            <a:stretch>
              <a:fillRect/>
            </a:stretch>
          </p:blipFill>
          <p:spPr>
            <a:xfrm>
              <a:off x="5942150" y="1774788"/>
              <a:ext cx="700550" cy="700550"/>
            </a:xfrm>
            <a:prstGeom prst="rect">
              <a:avLst/>
            </a:prstGeom>
            <a:noFill/>
            <a:ln>
              <a:noFill/>
            </a:ln>
          </p:spPr>
        </p:pic>
        <p:sp>
          <p:nvSpPr>
            <p:cNvPr id="126" name="Google Shape;126;p19"/>
            <p:cNvSpPr txBox="1"/>
            <p:nvPr/>
          </p:nvSpPr>
          <p:spPr>
            <a:xfrm>
              <a:off x="6018074" y="2432338"/>
              <a:ext cx="5487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a:solidFill>
                    <a:schemeClr val="dk2"/>
                  </a:solidFill>
                  <a:latin typeface="Roboto Mono"/>
                  <a:ea typeface="Roboto Mono"/>
                  <a:cs typeface="Roboto Mono"/>
                  <a:sym typeface="Roboto Mono"/>
                </a:rPr>
                <a:t>?</a:t>
              </a:r>
              <a:endParaRPr sz="1100" b="1">
                <a:solidFill>
                  <a:schemeClr val="dk2"/>
                </a:solidFill>
                <a:latin typeface="Roboto Mono"/>
                <a:ea typeface="Roboto Mono"/>
                <a:cs typeface="Roboto Mono"/>
                <a:sym typeface="Roboto Mono"/>
              </a:endParaRPr>
            </a:p>
          </p:txBody>
        </p:sp>
        <p:pic>
          <p:nvPicPr>
            <p:cNvPr id="127" name="Google Shape;127;p19"/>
            <p:cNvPicPr preferRelativeResize="0"/>
            <p:nvPr/>
          </p:nvPicPr>
          <p:blipFill>
            <a:blip r:embed="rId4">
              <a:alphaModFix/>
            </a:blip>
            <a:stretch>
              <a:fillRect/>
            </a:stretch>
          </p:blipFill>
          <p:spPr>
            <a:xfrm>
              <a:off x="6558925" y="1774775"/>
              <a:ext cx="700550" cy="700550"/>
            </a:xfrm>
            <a:prstGeom prst="rect">
              <a:avLst/>
            </a:prstGeom>
            <a:noFill/>
            <a:ln>
              <a:noFill/>
            </a:ln>
          </p:spPr>
        </p:pic>
        <p:sp>
          <p:nvSpPr>
            <p:cNvPr id="128" name="Google Shape;128;p19"/>
            <p:cNvSpPr txBox="1"/>
            <p:nvPr/>
          </p:nvSpPr>
          <p:spPr>
            <a:xfrm>
              <a:off x="6634849" y="2432325"/>
              <a:ext cx="5487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a:solidFill>
                    <a:schemeClr val="dk2"/>
                  </a:solidFill>
                  <a:latin typeface="Roboto Mono"/>
                  <a:ea typeface="Roboto Mono"/>
                  <a:cs typeface="Roboto Mono"/>
                  <a:sym typeface="Roboto Mono"/>
                </a:rPr>
                <a:t>?</a:t>
              </a:r>
              <a:endParaRPr sz="1100" b="1">
                <a:solidFill>
                  <a:schemeClr val="dk2"/>
                </a:solidFill>
                <a:latin typeface="Roboto Mono"/>
                <a:ea typeface="Roboto Mono"/>
                <a:cs typeface="Roboto Mono"/>
                <a:sym typeface="Roboto Mono"/>
              </a:endParaRPr>
            </a:p>
          </p:txBody>
        </p:sp>
        <p:pic>
          <p:nvPicPr>
            <p:cNvPr id="129" name="Google Shape;129;p19"/>
            <p:cNvPicPr preferRelativeResize="0"/>
            <p:nvPr/>
          </p:nvPicPr>
          <p:blipFill>
            <a:blip r:embed="rId4">
              <a:alphaModFix/>
            </a:blip>
            <a:stretch>
              <a:fillRect/>
            </a:stretch>
          </p:blipFill>
          <p:spPr>
            <a:xfrm>
              <a:off x="7183550" y="1793025"/>
              <a:ext cx="700550" cy="700550"/>
            </a:xfrm>
            <a:prstGeom prst="rect">
              <a:avLst/>
            </a:prstGeom>
            <a:noFill/>
            <a:ln>
              <a:noFill/>
            </a:ln>
          </p:spPr>
        </p:pic>
        <p:sp>
          <p:nvSpPr>
            <p:cNvPr id="130" name="Google Shape;130;p19"/>
            <p:cNvSpPr txBox="1"/>
            <p:nvPr/>
          </p:nvSpPr>
          <p:spPr>
            <a:xfrm>
              <a:off x="7251624" y="2432325"/>
              <a:ext cx="5487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a:solidFill>
                    <a:schemeClr val="dk2"/>
                  </a:solidFill>
                  <a:latin typeface="Roboto Mono"/>
                  <a:ea typeface="Roboto Mono"/>
                  <a:cs typeface="Roboto Mono"/>
                  <a:sym typeface="Roboto Mono"/>
                </a:rPr>
                <a:t>?</a:t>
              </a:r>
              <a:endParaRPr sz="1100" b="1">
                <a:solidFill>
                  <a:schemeClr val="dk2"/>
                </a:solidFill>
                <a:latin typeface="Roboto Mono"/>
                <a:ea typeface="Roboto Mono"/>
                <a:cs typeface="Roboto Mono"/>
                <a:sym typeface="Roboto Mono"/>
              </a:endParaRPr>
            </a:p>
          </p:txBody>
        </p:sp>
      </p:grpSp>
      <p:grpSp>
        <p:nvGrpSpPr>
          <p:cNvPr id="131" name="Google Shape;131;p19"/>
          <p:cNvGrpSpPr/>
          <p:nvPr/>
        </p:nvGrpSpPr>
        <p:grpSpPr>
          <a:xfrm>
            <a:off x="1876525" y="3560963"/>
            <a:ext cx="1292400" cy="1294975"/>
            <a:chOff x="1479825" y="3479950"/>
            <a:chExt cx="1292400" cy="1294975"/>
          </a:xfrm>
        </p:grpSpPr>
        <p:pic>
          <p:nvPicPr>
            <p:cNvPr id="132" name="Google Shape;132;p19"/>
            <p:cNvPicPr preferRelativeResize="0"/>
            <p:nvPr/>
          </p:nvPicPr>
          <p:blipFill rotWithShape="1">
            <a:blip r:embed="rId5">
              <a:alphaModFix/>
            </a:blip>
            <a:srcRect l="15813" r="15344"/>
            <a:stretch/>
          </p:blipFill>
          <p:spPr>
            <a:xfrm>
              <a:off x="1765800" y="3479950"/>
              <a:ext cx="840924" cy="814375"/>
            </a:xfrm>
            <a:prstGeom prst="rect">
              <a:avLst/>
            </a:prstGeom>
            <a:noFill/>
            <a:ln>
              <a:noFill/>
            </a:ln>
          </p:spPr>
        </p:pic>
        <p:sp>
          <p:nvSpPr>
            <p:cNvPr id="133" name="Google Shape;133;p19"/>
            <p:cNvSpPr txBox="1"/>
            <p:nvPr/>
          </p:nvSpPr>
          <p:spPr>
            <a:xfrm>
              <a:off x="1479825" y="4420925"/>
              <a:ext cx="12924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a:solidFill>
                    <a:schemeClr val="dk2"/>
                  </a:solidFill>
                  <a:latin typeface="Roboto Mono"/>
                  <a:ea typeface="Roboto Mono"/>
                  <a:cs typeface="Roboto Mono"/>
                  <a:sym typeface="Roboto Mono"/>
                </a:rPr>
                <a:t>-40° to +25°C</a:t>
              </a:r>
              <a:endParaRPr sz="1100" b="1">
                <a:solidFill>
                  <a:schemeClr val="dk2"/>
                </a:solidFill>
                <a:latin typeface="Roboto Mono"/>
                <a:ea typeface="Roboto Mono"/>
                <a:cs typeface="Roboto Mono"/>
                <a:sym typeface="Roboto Mono"/>
              </a:endParaRPr>
            </a:p>
          </p:txBody>
        </p:sp>
      </p:grpSp>
      <p:grpSp>
        <p:nvGrpSpPr>
          <p:cNvPr id="134" name="Google Shape;134;p19"/>
          <p:cNvGrpSpPr/>
          <p:nvPr/>
        </p:nvGrpSpPr>
        <p:grpSpPr>
          <a:xfrm>
            <a:off x="3145175" y="3422812"/>
            <a:ext cx="1530300" cy="1433125"/>
            <a:chOff x="2889700" y="3341800"/>
            <a:chExt cx="1530300" cy="1433125"/>
          </a:xfrm>
        </p:grpSpPr>
        <p:pic>
          <p:nvPicPr>
            <p:cNvPr id="135" name="Google Shape;135;p19"/>
            <p:cNvPicPr preferRelativeResize="0"/>
            <p:nvPr/>
          </p:nvPicPr>
          <p:blipFill rotWithShape="1">
            <a:blip r:embed="rId6">
              <a:alphaModFix/>
            </a:blip>
            <a:srcRect l="12666" t="6876" r="16692" b="10866"/>
            <a:stretch/>
          </p:blipFill>
          <p:spPr>
            <a:xfrm>
              <a:off x="3141775" y="3341800"/>
              <a:ext cx="926750" cy="1079124"/>
            </a:xfrm>
            <a:prstGeom prst="rect">
              <a:avLst/>
            </a:prstGeom>
            <a:noFill/>
            <a:ln>
              <a:noFill/>
            </a:ln>
          </p:spPr>
        </p:pic>
        <p:sp>
          <p:nvSpPr>
            <p:cNvPr id="136" name="Google Shape;136;p19"/>
            <p:cNvSpPr txBox="1"/>
            <p:nvPr/>
          </p:nvSpPr>
          <p:spPr>
            <a:xfrm>
              <a:off x="2889700" y="4420925"/>
              <a:ext cx="15303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a:solidFill>
                    <a:schemeClr val="dk2"/>
                  </a:solidFill>
                  <a:latin typeface="Roboto Mono"/>
                  <a:ea typeface="Roboto Mono"/>
                  <a:cs typeface="Roboto Mono"/>
                  <a:sym typeface="Roboto Mono"/>
                </a:rPr>
                <a:t>0.03 to 101 kPa </a:t>
              </a:r>
              <a:endParaRPr sz="1100" b="1">
                <a:solidFill>
                  <a:schemeClr val="dk2"/>
                </a:solidFill>
                <a:latin typeface="Roboto Mono"/>
                <a:ea typeface="Roboto Mono"/>
                <a:cs typeface="Roboto Mono"/>
                <a:sym typeface="Roboto Mono"/>
              </a:endParaRPr>
            </a:p>
          </p:txBody>
        </p:sp>
      </p:grpSp>
      <p:pic>
        <p:nvPicPr>
          <p:cNvPr id="137" name="Google Shape;137;p19"/>
          <p:cNvPicPr preferRelativeResize="0"/>
          <p:nvPr/>
        </p:nvPicPr>
        <p:blipFill>
          <a:blip r:embed="rId7">
            <a:alphaModFix/>
          </a:blip>
          <a:stretch>
            <a:fillRect/>
          </a:stretch>
        </p:blipFill>
        <p:spPr>
          <a:xfrm rot="-3485304">
            <a:off x="6977278" y="3587033"/>
            <a:ext cx="745519" cy="768914"/>
          </a:xfrm>
          <a:prstGeom prst="rect">
            <a:avLst/>
          </a:prstGeom>
          <a:noFill/>
          <a:ln>
            <a:noFill/>
          </a:ln>
        </p:spPr>
      </p:pic>
      <p:pic>
        <p:nvPicPr>
          <p:cNvPr id="138" name="Google Shape;138;p19"/>
          <p:cNvPicPr preferRelativeResize="0"/>
          <p:nvPr/>
        </p:nvPicPr>
        <p:blipFill>
          <a:blip r:embed="rId4">
            <a:alphaModFix/>
          </a:blip>
          <a:stretch>
            <a:fillRect/>
          </a:stretch>
        </p:blipFill>
        <p:spPr>
          <a:xfrm>
            <a:off x="6312075" y="3612009"/>
            <a:ext cx="916937" cy="860902"/>
          </a:xfrm>
          <a:prstGeom prst="rect">
            <a:avLst/>
          </a:prstGeom>
          <a:noFill/>
          <a:ln>
            <a:noFill/>
          </a:ln>
        </p:spPr>
      </p:pic>
      <p:sp>
        <p:nvSpPr>
          <p:cNvPr id="139" name="Google Shape;139;p19"/>
          <p:cNvSpPr/>
          <p:nvPr/>
        </p:nvSpPr>
        <p:spPr>
          <a:xfrm>
            <a:off x="6516457" y="3651334"/>
            <a:ext cx="1068000" cy="908100"/>
          </a:xfrm>
          <a:prstGeom prst="mathMultiply">
            <a:avLst>
              <a:gd name="adj1" fmla="val 6966"/>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0" name="Google Shape;140;p19"/>
          <p:cNvSpPr/>
          <p:nvPr/>
        </p:nvSpPr>
        <p:spPr>
          <a:xfrm>
            <a:off x="277175" y="1250450"/>
            <a:ext cx="4322100" cy="393600"/>
          </a:xfrm>
          <a:prstGeom prst="roundRect">
            <a:avLst>
              <a:gd name="adj" fmla="val 16667"/>
            </a:avLst>
          </a:prstGeom>
          <a:solidFill>
            <a:srgbClr val="D9D2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b="1">
                <a:solidFill>
                  <a:schemeClr val="dk1"/>
                </a:solidFill>
                <a:latin typeface="Lato"/>
                <a:ea typeface="Lato"/>
                <a:cs typeface="Lato"/>
                <a:sym typeface="Lato"/>
              </a:rPr>
              <a:t>1 Milligram Sensitivity</a:t>
            </a:r>
            <a:r>
              <a:rPr lang="en" sz="1500">
                <a:solidFill>
                  <a:schemeClr val="dk1"/>
                </a:solidFill>
                <a:latin typeface="Lato"/>
                <a:ea typeface="Lato"/>
                <a:cs typeface="Lato"/>
                <a:sym typeface="Lato"/>
              </a:rPr>
              <a:t> &amp; Repeatability</a:t>
            </a:r>
            <a:endParaRPr sz="1500">
              <a:latin typeface="Lato"/>
              <a:ea typeface="Lato"/>
              <a:cs typeface="Lato"/>
              <a:sym typeface="Lato"/>
            </a:endParaRPr>
          </a:p>
        </p:txBody>
      </p:sp>
      <p:sp>
        <p:nvSpPr>
          <p:cNvPr id="141" name="Google Shape;141;p19"/>
          <p:cNvSpPr/>
          <p:nvPr/>
        </p:nvSpPr>
        <p:spPr>
          <a:xfrm>
            <a:off x="277175" y="2854450"/>
            <a:ext cx="4322100" cy="393600"/>
          </a:xfrm>
          <a:prstGeom prst="roundRect">
            <a:avLst>
              <a:gd name="adj" fmla="val 16667"/>
            </a:avLst>
          </a:prstGeom>
          <a:solidFill>
            <a:srgbClr val="D9D2E9"/>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500">
                <a:solidFill>
                  <a:schemeClr val="dk1"/>
                </a:solidFill>
                <a:latin typeface="Lato"/>
                <a:ea typeface="Lato"/>
                <a:cs typeface="Lato"/>
                <a:sym typeface="Lato"/>
              </a:rPr>
              <a:t>Geometric &amp; Environmental Compatibility</a:t>
            </a:r>
            <a:endParaRPr sz="1500">
              <a:latin typeface="Lato"/>
              <a:ea typeface="Lato"/>
              <a:cs typeface="Lato"/>
              <a:sym typeface="Lato"/>
            </a:endParaRPr>
          </a:p>
        </p:txBody>
      </p:sp>
      <p:sp>
        <p:nvSpPr>
          <p:cNvPr id="142" name="Google Shape;142;p19"/>
          <p:cNvSpPr/>
          <p:nvPr/>
        </p:nvSpPr>
        <p:spPr>
          <a:xfrm>
            <a:off x="4752075" y="1242875"/>
            <a:ext cx="4322100" cy="393600"/>
          </a:xfrm>
          <a:prstGeom prst="roundRect">
            <a:avLst>
              <a:gd name="adj" fmla="val 16667"/>
            </a:avLst>
          </a:prstGeom>
          <a:solidFill>
            <a:srgbClr val="D9D2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dk1"/>
                </a:solidFill>
                <a:latin typeface="Lato"/>
                <a:ea typeface="Lato"/>
                <a:cs typeface="Lato"/>
                <a:sym typeface="Lato"/>
              </a:rPr>
              <a:t>Individual Mass Measurement</a:t>
            </a:r>
            <a:endParaRPr sz="1500">
              <a:solidFill>
                <a:schemeClr val="dk1"/>
              </a:solidFill>
              <a:latin typeface="Lato"/>
              <a:ea typeface="Lato"/>
              <a:cs typeface="Lato"/>
              <a:sym typeface="Lato"/>
            </a:endParaRPr>
          </a:p>
        </p:txBody>
      </p:sp>
      <p:sp>
        <p:nvSpPr>
          <p:cNvPr id="143" name="Google Shape;143;p19"/>
          <p:cNvSpPr/>
          <p:nvPr/>
        </p:nvSpPr>
        <p:spPr>
          <a:xfrm>
            <a:off x="4752075" y="2846000"/>
            <a:ext cx="4322100" cy="393600"/>
          </a:xfrm>
          <a:prstGeom prst="roundRect">
            <a:avLst>
              <a:gd name="adj" fmla="val 16667"/>
            </a:avLst>
          </a:prstGeom>
          <a:solidFill>
            <a:srgbClr val="D9D2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dk1"/>
                </a:solidFill>
                <a:latin typeface="Lato"/>
                <a:ea typeface="Lato"/>
                <a:cs typeface="Lato"/>
                <a:sym typeface="Lato"/>
              </a:rPr>
              <a:t>Non-Destructive &amp; Sterile</a:t>
            </a:r>
            <a:endParaRPr sz="1500">
              <a:solidFill>
                <a:schemeClr val="dk1"/>
              </a:solidFill>
              <a:latin typeface="Lato"/>
              <a:ea typeface="Lato"/>
              <a:cs typeface="Lato"/>
              <a:sym typeface="Lato"/>
            </a:endParaRPr>
          </a:p>
        </p:txBody>
      </p:sp>
      <p:pic>
        <p:nvPicPr>
          <p:cNvPr id="144" name="Google Shape;144;p19"/>
          <p:cNvPicPr preferRelativeResize="0"/>
          <p:nvPr/>
        </p:nvPicPr>
        <p:blipFill>
          <a:blip r:embed="rId8">
            <a:alphaModFix/>
          </a:blip>
          <a:stretch>
            <a:fillRect/>
          </a:stretch>
        </p:blipFill>
        <p:spPr>
          <a:xfrm>
            <a:off x="1271175" y="1717200"/>
            <a:ext cx="1064100" cy="1064100"/>
          </a:xfrm>
          <a:prstGeom prst="rect">
            <a:avLst/>
          </a:prstGeom>
          <a:noFill/>
          <a:ln>
            <a:noFill/>
          </a:ln>
        </p:spPr>
      </p:pic>
      <p:pic>
        <p:nvPicPr>
          <p:cNvPr id="145" name="Google Shape;145;p19"/>
          <p:cNvPicPr preferRelativeResize="0"/>
          <p:nvPr/>
        </p:nvPicPr>
        <p:blipFill>
          <a:blip r:embed="rId9">
            <a:alphaModFix/>
          </a:blip>
          <a:stretch>
            <a:fillRect/>
          </a:stretch>
        </p:blipFill>
        <p:spPr>
          <a:xfrm>
            <a:off x="2464625" y="1818800"/>
            <a:ext cx="860900" cy="860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0"/>
          <p:cNvSpPr txBox="1">
            <a:spLocks noGrp="1"/>
          </p:cNvSpPr>
          <p:nvPr>
            <p:ph type="title"/>
          </p:nvPr>
        </p:nvSpPr>
        <p:spPr>
          <a:xfrm>
            <a:off x="311700" y="3648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latin typeface="Poppins"/>
                <a:ea typeface="Poppins"/>
                <a:cs typeface="Poppins"/>
                <a:sym typeface="Poppins"/>
              </a:rPr>
              <a:t>Considered Strategies</a:t>
            </a:r>
            <a:endParaRPr>
              <a:latin typeface="Poppins"/>
              <a:ea typeface="Poppins"/>
              <a:cs typeface="Poppins"/>
              <a:sym typeface="Poppins"/>
            </a:endParaRPr>
          </a:p>
        </p:txBody>
      </p:sp>
      <p:pic>
        <p:nvPicPr>
          <p:cNvPr id="151" name="Google Shape;151;p20"/>
          <p:cNvPicPr preferRelativeResize="0"/>
          <p:nvPr/>
        </p:nvPicPr>
        <p:blipFill>
          <a:blip r:embed="rId3">
            <a:alphaModFix/>
          </a:blip>
          <a:stretch>
            <a:fillRect/>
          </a:stretch>
        </p:blipFill>
        <p:spPr>
          <a:xfrm>
            <a:off x="6436750" y="1510563"/>
            <a:ext cx="2359474" cy="1698825"/>
          </a:xfrm>
          <a:prstGeom prst="rect">
            <a:avLst/>
          </a:prstGeom>
          <a:noFill/>
          <a:ln>
            <a:noFill/>
          </a:ln>
        </p:spPr>
      </p:pic>
      <p:sp>
        <p:nvSpPr>
          <p:cNvPr id="152" name="Google Shape;152;p20"/>
          <p:cNvSpPr txBox="1"/>
          <p:nvPr/>
        </p:nvSpPr>
        <p:spPr>
          <a:xfrm>
            <a:off x="6399538" y="3702250"/>
            <a:ext cx="2433900" cy="42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1"/>
                </a:solidFill>
                <a:latin typeface="Poppins"/>
                <a:ea typeface="Poppins"/>
                <a:cs typeface="Poppins"/>
                <a:sym typeface="Poppins"/>
              </a:rPr>
              <a:t>Deflection</a:t>
            </a:r>
            <a:endParaRPr sz="1600" b="1">
              <a:solidFill>
                <a:schemeClr val="dk1"/>
              </a:solidFill>
              <a:latin typeface="Poppins"/>
              <a:ea typeface="Poppins"/>
              <a:cs typeface="Poppins"/>
              <a:sym typeface="Poppins"/>
            </a:endParaRPr>
          </a:p>
        </p:txBody>
      </p:sp>
      <p:sp>
        <p:nvSpPr>
          <p:cNvPr id="153" name="Google Shape;153;p20"/>
          <p:cNvSpPr txBox="1"/>
          <p:nvPr/>
        </p:nvSpPr>
        <p:spPr>
          <a:xfrm>
            <a:off x="311700" y="3702175"/>
            <a:ext cx="2433900" cy="42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1"/>
                </a:solidFill>
                <a:latin typeface="Poppins"/>
                <a:ea typeface="Poppins"/>
                <a:cs typeface="Poppins"/>
                <a:sym typeface="Poppins"/>
              </a:rPr>
              <a:t>Spectroscopy</a:t>
            </a:r>
            <a:endParaRPr sz="1600" b="1">
              <a:solidFill>
                <a:schemeClr val="dk1"/>
              </a:solidFill>
              <a:latin typeface="Poppins"/>
              <a:ea typeface="Poppins"/>
              <a:cs typeface="Poppins"/>
              <a:sym typeface="Poppins"/>
            </a:endParaRPr>
          </a:p>
        </p:txBody>
      </p:sp>
      <p:pic>
        <p:nvPicPr>
          <p:cNvPr id="154" name="Google Shape;154;p20"/>
          <p:cNvPicPr preferRelativeResize="0"/>
          <p:nvPr/>
        </p:nvPicPr>
        <p:blipFill>
          <a:blip r:embed="rId4">
            <a:alphaModFix/>
          </a:blip>
          <a:stretch>
            <a:fillRect/>
          </a:stretch>
        </p:blipFill>
        <p:spPr>
          <a:xfrm>
            <a:off x="444801" y="1237748"/>
            <a:ext cx="2748452" cy="2312300"/>
          </a:xfrm>
          <a:prstGeom prst="rect">
            <a:avLst/>
          </a:prstGeom>
          <a:noFill/>
          <a:ln>
            <a:noFill/>
          </a:ln>
        </p:spPr>
      </p:pic>
      <p:grpSp>
        <p:nvGrpSpPr>
          <p:cNvPr id="155" name="Google Shape;155;p20"/>
          <p:cNvGrpSpPr/>
          <p:nvPr/>
        </p:nvGrpSpPr>
        <p:grpSpPr>
          <a:xfrm>
            <a:off x="4257399" y="1382327"/>
            <a:ext cx="1030461" cy="2133668"/>
            <a:chOff x="5394825" y="1838500"/>
            <a:chExt cx="1037725" cy="2148925"/>
          </a:xfrm>
        </p:grpSpPr>
        <p:pic>
          <p:nvPicPr>
            <p:cNvPr id="156" name="Google Shape;156;p20"/>
            <p:cNvPicPr preferRelativeResize="0"/>
            <p:nvPr/>
          </p:nvPicPr>
          <p:blipFill rotWithShape="1">
            <a:blip r:embed="rId5">
              <a:alphaModFix/>
            </a:blip>
            <a:srcRect l="46157" t="33962" r="18312"/>
            <a:stretch/>
          </p:blipFill>
          <p:spPr>
            <a:xfrm>
              <a:off x="5394825" y="3342975"/>
              <a:ext cx="1037725" cy="644450"/>
            </a:xfrm>
            <a:prstGeom prst="rect">
              <a:avLst/>
            </a:prstGeom>
            <a:noFill/>
            <a:ln>
              <a:noFill/>
            </a:ln>
          </p:spPr>
        </p:pic>
        <p:pic>
          <p:nvPicPr>
            <p:cNvPr id="157" name="Google Shape;157;p20"/>
            <p:cNvPicPr preferRelativeResize="0"/>
            <p:nvPr/>
          </p:nvPicPr>
          <p:blipFill rotWithShape="1">
            <a:blip r:embed="rId6">
              <a:alphaModFix/>
            </a:blip>
            <a:srcRect b="2075"/>
            <a:stretch/>
          </p:blipFill>
          <p:spPr>
            <a:xfrm>
              <a:off x="5531063" y="1838500"/>
              <a:ext cx="765250" cy="1759175"/>
            </a:xfrm>
            <a:prstGeom prst="rect">
              <a:avLst/>
            </a:prstGeom>
            <a:noFill/>
            <a:ln>
              <a:noFill/>
            </a:ln>
          </p:spPr>
        </p:pic>
      </p:grpSp>
      <p:sp>
        <p:nvSpPr>
          <p:cNvPr id="158" name="Google Shape;158;p20"/>
          <p:cNvSpPr txBox="1"/>
          <p:nvPr/>
        </p:nvSpPr>
        <p:spPr>
          <a:xfrm>
            <a:off x="3555675" y="3702175"/>
            <a:ext cx="2433900" cy="42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1"/>
                </a:solidFill>
                <a:latin typeface="Poppins"/>
                <a:ea typeface="Poppins"/>
                <a:cs typeface="Poppins"/>
                <a:sym typeface="Poppins"/>
              </a:rPr>
              <a:t>Capacitance</a:t>
            </a:r>
            <a:endParaRPr sz="1600" b="1">
              <a:solidFill>
                <a:schemeClr val="dk1"/>
              </a:solidFill>
              <a:latin typeface="Poppins"/>
              <a:ea typeface="Poppins"/>
              <a:cs typeface="Poppins"/>
              <a:sym typeface="Poppins"/>
            </a:endParaRPr>
          </a:p>
        </p:txBody>
      </p:sp>
      <p:sp>
        <p:nvSpPr>
          <p:cNvPr id="159" name="Google Shape;159;p20"/>
          <p:cNvSpPr txBox="1"/>
          <p:nvPr/>
        </p:nvSpPr>
        <p:spPr>
          <a:xfrm>
            <a:off x="3398325" y="4129975"/>
            <a:ext cx="27483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latin typeface="Lato"/>
                <a:ea typeface="Lato"/>
                <a:cs typeface="Lato"/>
                <a:sym typeface="Lato"/>
              </a:rPr>
              <a:t>Water content detected through </a:t>
            </a:r>
            <a:r>
              <a:rPr lang="en" b="1">
                <a:solidFill>
                  <a:schemeClr val="dk2"/>
                </a:solidFill>
                <a:latin typeface="Lato"/>
                <a:ea typeface="Lato"/>
                <a:cs typeface="Lato"/>
                <a:sym typeface="Lato"/>
              </a:rPr>
              <a:t>changes in dielectric properties</a:t>
            </a:r>
            <a:endParaRPr b="1">
              <a:solidFill>
                <a:schemeClr val="dk2"/>
              </a:solidFill>
              <a:latin typeface="Lato"/>
              <a:ea typeface="Lato"/>
              <a:cs typeface="Lato"/>
              <a:sym typeface="Lato"/>
            </a:endParaRPr>
          </a:p>
        </p:txBody>
      </p:sp>
      <p:sp>
        <p:nvSpPr>
          <p:cNvPr id="160" name="Google Shape;160;p20"/>
          <p:cNvSpPr txBox="1"/>
          <p:nvPr/>
        </p:nvSpPr>
        <p:spPr>
          <a:xfrm>
            <a:off x="6514300" y="4129975"/>
            <a:ext cx="2204400" cy="74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latin typeface="Lato"/>
                <a:ea typeface="Lato"/>
                <a:cs typeface="Lato"/>
                <a:sym typeface="Lato"/>
              </a:rPr>
              <a:t>Measure </a:t>
            </a:r>
            <a:r>
              <a:rPr lang="en" b="1">
                <a:solidFill>
                  <a:schemeClr val="dk2"/>
                </a:solidFill>
                <a:latin typeface="Lato"/>
                <a:ea typeface="Lato"/>
                <a:cs typeface="Lato"/>
                <a:sym typeface="Lato"/>
              </a:rPr>
              <a:t>changes in mechanical properties</a:t>
            </a:r>
            <a:r>
              <a:rPr lang="en">
                <a:solidFill>
                  <a:schemeClr val="dk2"/>
                </a:solidFill>
                <a:latin typeface="Lato"/>
                <a:ea typeface="Lato"/>
                <a:cs typeface="Lato"/>
                <a:sym typeface="Lato"/>
              </a:rPr>
              <a:t> of loading (slope, strain)</a:t>
            </a:r>
            <a:endParaRPr>
              <a:solidFill>
                <a:schemeClr val="dk2"/>
              </a:solidFill>
              <a:latin typeface="Lato"/>
              <a:ea typeface="Lato"/>
              <a:cs typeface="Lato"/>
              <a:sym typeface="Lato"/>
            </a:endParaRPr>
          </a:p>
        </p:txBody>
      </p:sp>
      <p:sp>
        <p:nvSpPr>
          <p:cNvPr id="161" name="Google Shape;161;p20"/>
          <p:cNvSpPr txBox="1"/>
          <p:nvPr/>
        </p:nvSpPr>
        <p:spPr>
          <a:xfrm>
            <a:off x="249075" y="4129975"/>
            <a:ext cx="27816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latin typeface="Lato"/>
                <a:ea typeface="Lato"/>
                <a:cs typeface="Lato"/>
                <a:sym typeface="Lato"/>
              </a:rPr>
              <a:t>Measure water content through </a:t>
            </a:r>
            <a:r>
              <a:rPr lang="en" b="1">
                <a:solidFill>
                  <a:schemeClr val="dk2"/>
                </a:solidFill>
                <a:latin typeface="Lato"/>
                <a:ea typeface="Lato"/>
                <a:cs typeface="Lato"/>
                <a:sym typeface="Lato"/>
              </a:rPr>
              <a:t>changes in near-infrared spectrum absorption</a:t>
            </a:r>
            <a:endParaRPr b="1">
              <a:solidFill>
                <a:schemeClr val="dk2"/>
              </a:solidFill>
              <a:latin typeface="Lato"/>
              <a:ea typeface="Lato"/>
              <a:cs typeface="Lato"/>
              <a:sym typeface="Lato"/>
            </a:endParaRPr>
          </a:p>
        </p:txBody>
      </p:sp>
      <p:sp>
        <p:nvSpPr>
          <p:cNvPr id="162" name="Google Shape;162;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1"/>
          <p:cNvSpPr txBox="1"/>
          <p:nvPr/>
        </p:nvSpPr>
        <p:spPr>
          <a:xfrm>
            <a:off x="6355925" y="4129975"/>
            <a:ext cx="2362800" cy="78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latin typeface="Lato"/>
                <a:ea typeface="Lato"/>
                <a:cs typeface="Lato"/>
                <a:sym typeface="Lato"/>
              </a:rPr>
              <a:t>Promising, by adjusting distance, </a:t>
            </a:r>
            <a:r>
              <a:rPr lang="en" b="1">
                <a:solidFill>
                  <a:schemeClr val="dk2"/>
                </a:solidFill>
                <a:latin typeface="Lato"/>
                <a:ea typeface="Lato"/>
                <a:cs typeface="Lato"/>
                <a:sym typeface="Lato"/>
              </a:rPr>
              <a:t>could get precision required for 1mg</a:t>
            </a:r>
            <a:endParaRPr b="1">
              <a:solidFill>
                <a:schemeClr val="dk2"/>
              </a:solidFill>
              <a:latin typeface="Lato"/>
              <a:ea typeface="Lato"/>
              <a:cs typeface="Lato"/>
              <a:sym typeface="Lato"/>
            </a:endParaRPr>
          </a:p>
        </p:txBody>
      </p:sp>
      <p:sp>
        <p:nvSpPr>
          <p:cNvPr id="168" name="Google Shape;168;p21"/>
          <p:cNvSpPr txBox="1"/>
          <p:nvPr/>
        </p:nvSpPr>
        <p:spPr>
          <a:xfrm>
            <a:off x="3241625" y="4129975"/>
            <a:ext cx="2904900" cy="87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latin typeface="Lato"/>
                <a:ea typeface="Lato"/>
                <a:cs typeface="Lato"/>
                <a:sym typeface="Lato"/>
              </a:rPr>
              <a:t>To deflect enough to detect </a:t>
            </a:r>
            <a:r>
              <a:rPr lang="en" b="1">
                <a:solidFill>
                  <a:schemeClr val="dk2"/>
                </a:solidFill>
                <a:latin typeface="Lato"/>
                <a:ea typeface="Lato"/>
                <a:cs typeface="Lato"/>
                <a:sym typeface="Lato"/>
              </a:rPr>
              <a:t>a</a:t>
            </a:r>
            <a:r>
              <a:rPr lang="en">
                <a:solidFill>
                  <a:schemeClr val="dk2"/>
                </a:solidFill>
                <a:latin typeface="Lato"/>
                <a:ea typeface="Lato"/>
                <a:cs typeface="Lato"/>
                <a:sym typeface="Lato"/>
              </a:rPr>
              <a:t> </a:t>
            </a:r>
            <a:r>
              <a:rPr lang="en" b="1">
                <a:solidFill>
                  <a:schemeClr val="dk2"/>
                </a:solidFill>
                <a:latin typeface="Lato"/>
                <a:ea typeface="Lato"/>
                <a:cs typeface="Lato"/>
                <a:sym typeface="Lato"/>
              </a:rPr>
              <a:t>1mg change, the beam would break until other loads</a:t>
            </a:r>
            <a:endParaRPr b="1">
              <a:solidFill>
                <a:schemeClr val="dk2"/>
              </a:solidFill>
              <a:latin typeface="Lato"/>
              <a:ea typeface="Lato"/>
              <a:cs typeface="Lato"/>
              <a:sym typeface="Lato"/>
            </a:endParaRPr>
          </a:p>
        </p:txBody>
      </p:sp>
      <p:sp>
        <p:nvSpPr>
          <p:cNvPr id="169" name="Google Shape;169;p21"/>
          <p:cNvSpPr txBox="1"/>
          <p:nvPr/>
        </p:nvSpPr>
        <p:spPr>
          <a:xfrm>
            <a:off x="6399538" y="3702250"/>
            <a:ext cx="2433900" cy="42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1"/>
                </a:solidFill>
                <a:latin typeface="Poppins"/>
                <a:ea typeface="Poppins"/>
                <a:cs typeface="Poppins"/>
                <a:sym typeface="Poppins"/>
              </a:rPr>
              <a:t>Deflection - Angle</a:t>
            </a:r>
            <a:endParaRPr sz="1600" b="1">
              <a:solidFill>
                <a:schemeClr val="dk1"/>
              </a:solidFill>
              <a:latin typeface="Poppins"/>
              <a:ea typeface="Poppins"/>
              <a:cs typeface="Poppins"/>
              <a:sym typeface="Poppins"/>
            </a:endParaRPr>
          </a:p>
        </p:txBody>
      </p:sp>
      <p:sp>
        <p:nvSpPr>
          <p:cNvPr id="170" name="Google Shape;170;p21"/>
          <p:cNvSpPr txBox="1"/>
          <p:nvPr/>
        </p:nvSpPr>
        <p:spPr>
          <a:xfrm>
            <a:off x="311700" y="3702175"/>
            <a:ext cx="2433900" cy="42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1"/>
                </a:solidFill>
                <a:latin typeface="Poppins"/>
                <a:ea typeface="Poppins"/>
                <a:cs typeface="Poppins"/>
                <a:sym typeface="Poppins"/>
              </a:rPr>
              <a:t>Spectroscopy</a:t>
            </a:r>
            <a:endParaRPr sz="1600" b="1">
              <a:solidFill>
                <a:schemeClr val="dk1"/>
              </a:solidFill>
              <a:latin typeface="Poppins"/>
              <a:ea typeface="Poppins"/>
              <a:cs typeface="Poppins"/>
              <a:sym typeface="Poppins"/>
            </a:endParaRPr>
          </a:p>
        </p:txBody>
      </p:sp>
      <p:sp>
        <p:nvSpPr>
          <p:cNvPr id="171" name="Google Shape;171;p21"/>
          <p:cNvSpPr txBox="1"/>
          <p:nvPr/>
        </p:nvSpPr>
        <p:spPr>
          <a:xfrm>
            <a:off x="3555675" y="3702175"/>
            <a:ext cx="2433900" cy="42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1"/>
                </a:solidFill>
                <a:latin typeface="Poppins"/>
                <a:ea typeface="Poppins"/>
                <a:cs typeface="Poppins"/>
                <a:sym typeface="Poppins"/>
              </a:rPr>
              <a:t>Deflection - Distance</a:t>
            </a:r>
            <a:endParaRPr sz="1600" b="1">
              <a:solidFill>
                <a:schemeClr val="dk1"/>
              </a:solidFill>
              <a:latin typeface="Poppins"/>
              <a:ea typeface="Poppins"/>
              <a:cs typeface="Poppins"/>
              <a:sym typeface="Poppins"/>
            </a:endParaRPr>
          </a:p>
        </p:txBody>
      </p:sp>
      <p:sp>
        <p:nvSpPr>
          <p:cNvPr id="172" name="Google Shape;172;p21"/>
          <p:cNvSpPr txBox="1"/>
          <p:nvPr/>
        </p:nvSpPr>
        <p:spPr>
          <a:xfrm>
            <a:off x="249075" y="4129975"/>
            <a:ext cx="25593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latin typeface="Lato"/>
                <a:ea typeface="Lato"/>
                <a:cs typeface="Lato"/>
                <a:sym typeface="Lato"/>
              </a:rPr>
              <a:t>Water mass change </a:t>
            </a:r>
            <a:r>
              <a:rPr lang="en" b="1">
                <a:solidFill>
                  <a:schemeClr val="dk2"/>
                </a:solidFill>
                <a:latin typeface="Lato"/>
                <a:ea typeface="Lato"/>
                <a:cs typeface="Lato"/>
                <a:sym typeface="Lato"/>
              </a:rPr>
              <a:t>not precise nor accurate enough</a:t>
            </a:r>
            <a:endParaRPr b="1">
              <a:solidFill>
                <a:schemeClr val="dk2"/>
              </a:solidFill>
              <a:latin typeface="Lato"/>
              <a:ea typeface="Lato"/>
              <a:cs typeface="Lato"/>
              <a:sym typeface="Lato"/>
            </a:endParaRPr>
          </a:p>
        </p:txBody>
      </p:sp>
      <p:sp>
        <p:nvSpPr>
          <p:cNvPr id="173" name="Google Shape;173;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pic>
        <p:nvPicPr>
          <p:cNvPr id="174" name="Google Shape;174;p21"/>
          <p:cNvPicPr preferRelativeResize="0"/>
          <p:nvPr/>
        </p:nvPicPr>
        <p:blipFill>
          <a:blip r:embed="rId3">
            <a:alphaModFix/>
          </a:blip>
          <a:stretch>
            <a:fillRect/>
          </a:stretch>
        </p:blipFill>
        <p:spPr>
          <a:xfrm>
            <a:off x="603124" y="1125794"/>
            <a:ext cx="1851226" cy="2468316"/>
          </a:xfrm>
          <a:prstGeom prst="rect">
            <a:avLst/>
          </a:prstGeom>
          <a:noFill/>
          <a:ln>
            <a:noFill/>
          </a:ln>
        </p:spPr>
      </p:pic>
      <p:pic>
        <p:nvPicPr>
          <p:cNvPr id="175" name="Google Shape;175;p21"/>
          <p:cNvPicPr preferRelativeResize="0"/>
          <p:nvPr/>
        </p:nvPicPr>
        <p:blipFill>
          <a:blip r:embed="rId4">
            <a:alphaModFix/>
          </a:blip>
          <a:stretch>
            <a:fillRect/>
          </a:stretch>
        </p:blipFill>
        <p:spPr>
          <a:xfrm>
            <a:off x="2927177" y="2029313"/>
            <a:ext cx="3289652" cy="1564788"/>
          </a:xfrm>
          <a:prstGeom prst="rect">
            <a:avLst/>
          </a:prstGeom>
          <a:noFill/>
          <a:ln>
            <a:noFill/>
          </a:ln>
        </p:spPr>
      </p:pic>
      <p:pic>
        <p:nvPicPr>
          <p:cNvPr id="176" name="Google Shape;176;p21"/>
          <p:cNvPicPr preferRelativeResize="0"/>
          <p:nvPr/>
        </p:nvPicPr>
        <p:blipFill>
          <a:blip r:embed="rId5">
            <a:alphaModFix/>
          </a:blip>
          <a:stretch>
            <a:fillRect/>
          </a:stretch>
        </p:blipFill>
        <p:spPr>
          <a:xfrm>
            <a:off x="5479307" y="1303450"/>
            <a:ext cx="555047" cy="878468"/>
          </a:xfrm>
          <a:prstGeom prst="rect">
            <a:avLst/>
          </a:prstGeom>
          <a:noFill/>
          <a:ln>
            <a:noFill/>
          </a:ln>
        </p:spPr>
      </p:pic>
      <p:pic>
        <p:nvPicPr>
          <p:cNvPr id="177" name="Google Shape;177;p21" title="Optical_lever.gif"/>
          <p:cNvPicPr preferRelativeResize="0"/>
          <p:nvPr/>
        </p:nvPicPr>
        <p:blipFill>
          <a:blip r:embed="rId6">
            <a:alphaModFix/>
          </a:blip>
          <a:stretch>
            <a:fillRect/>
          </a:stretch>
        </p:blipFill>
        <p:spPr>
          <a:xfrm>
            <a:off x="6689650" y="961700"/>
            <a:ext cx="1851224" cy="2796504"/>
          </a:xfrm>
          <a:prstGeom prst="rect">
            <a:avLst/>
          </a:prstGeom>
          <a:noFill/>
          <a:ln>
            <a:noFill/>
          </a:ln>
        </p:spPr>
      </p:pic>
      <p:sp>
        <p:nvSpPr>
          <p:cNvPr id="178" name="Google Shape;178;p21"/>
          <p:cNvSpPr/>
          <p:nvPr/>
        </p:nvSpPr>
        <p:spPr>
          <a:xfrm>
            <a:off x="6360250" y="852650"/>
            <a:ext cx="2442600" cy="4194000"/>
          </a:xfrm>
          <a:prstGeom prst="rect">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9" name="Google Shape;179;p21"/>
          <p:cNvSpPr txBox="1">
            <a:spLocks noGrp="1"/>
          </p:cNvSpPr>
          <p:nvPr>
            <p:ph type="title"/>
          </p:nvPr>
        </p:nvSpPr>
        <p:spPr>
          <a:xfrm>
            <a:off x="311700" y="3648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latin typeface="Poppins"/>
                <a:ea typeface="Poppins"/>
                <a:cs typeface="Poppins"/>
                <a:sym typeface="Poppins"/>
              </a:rPr>
              <a:t>Explored Strategies</a:t>
            </a:r>
            <a:endParaRPr>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2"/>
          <p:cNvSpPr txBox="1">
            <a:spLocks noGrp="1"/>
          </p:cNvSpPr>
          <p:nvPr>
            <p:ph type="title"/>
          </p:nvPr>
        </p:nvSpPr>
        <p:spPr>
          <a:xfrm>
            <a:off x="311700" y="362975"/>
            <a:ext cx="8520600" cy="1040400"/>
          </a:xfrm>
          <a:prstGeom prst="rect">
            <a:avLst/>
          </a:prstGeom>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90"/>
              <a:buFont typeface="Arial"/>
              <a:buNone/>
            </a:pPr>
            <a:r>
              <a:rPr lang="en">
                <a:latin typeface="Poppins"/>
                <a:ea typeface="Poppins"/>
                <a:cs typeface="Poppins"/>
                <a:sym typeface="Poppins"/>
              </a:rPr>
              <a:t>System Overview</a:t>
            </a:r>
            <a:endParaRPr>
              <a:latin typeface="Poppins"/>
              <a:ea typeface="Poppins"/>
              <a:cs typeface="Poppins"/>
              <a:sym typeface="Poppins"/>
            </a:endParaRPr>
          </a:p>
        </p:txBody>
      </p:sp>
      <p:pic>
        <p:nvPicPr>
          <p:cNvPr id="185" name="Google Shape;185;p22" title="IMG_7932.jpg"/>
          <p:cNvPicPr preferRelativeResize="0"/>
          <p:nvPr/>
        </p:nvPicPr>
        <p:blipFill rotWithShape="1">
          <a:blip r:embed="rId3">
            <a:alphaModFix/>
          </a:blip>
          <a:srcRect l="2082" r="39906" b="6533"/>
          <a:stretch/>
        </p:blipFill>
        <p:spPr>
          <a:xfrm>
            <a:off x="-2531729" y="3341051"/>
            <a:ext cx="1158171" cy="2488003"/>
          </a:xfrm>
          <a:prstGeom prst="rect">
            <a:avLst/>
          </a:prstGeom>
          <a:noFill/>
          <a:ln>
            <a:noFill/>
          </a:ln>
        </p:spPr>
      </p:pic>
      <p:grpSp>
        <p:nvGrpSpPr>
          <p:cNvPr id="186" name="Google Shape;186;p22"/>
          <p:cNvGrpSpPr/>
          <p:nvPr/>
        </p:nvGrpSpPr>
        <p:grpSpPr>
          <a:xfrm>
            <a:off x="314800" y="1403350"/>
            <a:ext cx="7672873" cy="3476300"/>
            <a:chOff x="314800" y="1403350"/>
            <a:chExt cx="7672873" cy="3476300"/>
          </a:xfrm>
        </p:grpSpPr>
        <p:grpSp>
          <p:nvGrpSpPr>
            <p:cNvPr id="187" name="Google Shape;187;p22"/>
            <p:cNvGrpSpPr/>
            <p:nvPr/>
          </p:nvGrpSpPr>
          <p:grpSpPr>
            <a:xfrm>
              <a:off x="2897365" y="3728174"/>
              <a:ext cx="263100" cy="647550"/>
              <a:chOff x="2978390" y="3350574"/>
              <a:chExt cx="263100" cy="647550"/>
            </a:xfrm>
          </p:grpSpPr>
          <p:sp>
            <p:nvSpPr>
              <p:cNvPr id="188" name="Google Shape;188;p22"/>
              <p:cNvSpPr/>
              <p:nvPr/>
            </p:nvSpPr>
            <p:spPr>
              <a:xfrm>
                <a:off x="2978390" y="3463824"/>
                <a:ext cx="263100" cy="534300"/>
              </a:xfrm>
              <a:prstGeom prst="roundRect">
                <a:avLst>
                  <a:gd name="adj" fmla="val 16667"/>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9" name="Google Shape;189;p22"/>
              <p:cNvSpPr/>
              <p:nvPr/>
            </p:nvSpPr>
            <p:spPr>
              <a:xfrm>
                <a:off x="3023990" y="3350574"/>
                <a:ext cx="171900" cy="205200"/>
              </a:xfrm>
              <a:prstGeom prst="roundRect">
                <a:avLst>
                  <a:gd name="adj" fmla="val 16667"/>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190" name="Google Shape;190;p22"/>
            <p:cNvSpPr/>
            <p:nvPr/>
          </p:nvSpPr>
          <p:spPr>
            <a:xfrm>
              <a:off x="1612632" y="4384392"/>
              <a:ext cx="1585800" cy="91800"/>
            </a:xfrm>
            <a:prstGeom prst="rect">
              <a:avLst/>
            </a:prstGeom>
            <a:solidFill>
              <a:srgbClr val="D9D9D9"/>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1" name="Google Shape;191;p22"/>
            <p:cNvSpPr/>
            <p:nvPr/>
          </p:nvSpPr>
          <p:spPr>
            <a:xfrm rot="-1460288">
              <a:off x="2936725" y="2216753"/>
              <a:ext cx="2016399" cy="92196"/>
            </a:xfrm>
            <a:prstGeom prst="rect">
              <a:avLst/>
            </a:prstGeom>
            <a:solidFill>
              <a:srgbClr val="FFD966"/>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2" name="Google Shape;192;p22"/>
            <p:cNvSpPr/>
            <p:nvPr/>
          </p:nvSpPr>
          <p:spPr>
            <a:xfrm rot="-6834">
              <a:off x="2946991" y="4287913"/>
              <a:ext cx="150900" cy="91800"/>
            </a:xfrm>
            <a:prstGeom prst="rect">
              <a:avLst/>
            </a:prstGeom>
            <a:solidFill>
              <a:srgbClr val="FFD966"/>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3" name="Google Shape;193;p22"/>
            <p:cNvSpPr/>
            <p:nvPr/>
          </p:nvSpPr>
          <p:spPr>
            <a:xfrm rot="-4892129">
              <a:off x="2297648" y="3452137"/>
              <a:ext cx="1693649" cy="30430"/>
            </a:xfrm>
            <a:prstGeom prst="rect">
              <a:avLst/>
            </a:prstGeom>
            <a:solidFill>
              <a:srgbClr val="FF8D82">
                <a:alpha val="392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4" name="Google Shape;194;p22"/>
            <p:cNvSpPr/>
            <p:nvPr/>
          </p:nvSpPr>
          <p:spPr>
            <a:xfrm rot="-5872069">
              <a:off x="2063967" y="3458161"/>
              <a:ext cx="1659017" cy="30479"/>
            </a:xfrm>
            <a:prstGeom prst="rect">
              <a:avLst/>
            </a:prstGeom>
            <a:solidFill>
              <a:srgbClr val="FF8D82">
                <a:alpha val="392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5" name="Google Shape;195;p22"/>
            <p:cNvSpPr/>
            <p:nvPr/>
          </p:nvSpPr>
          <p:spPr>
            <a:xfrm rot="1151059">
              <a:off x="3154998" y="3282096"/>
              <a:ext cx="4120104" cy="30758"/>
            </a:xfrm>
            <a:prstGeom prst="rect">
              <a:avLst/>
            </a:prstGeom>
            <a:solidFill>
              <a:srgbClr val="FF8D82">
                <a:alpha val="392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6" name="Google Shape;196;p22"/>
            <p:cNvSpPr/>
            <p:nvPr/>
          </p:nvSpPr>
          <p:spPr>
            <a:xfrm>
              <a:off x="1601450" y="4382517"/>
              <a:ext cx="263100" cy="4695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197" name="Google Shape;197;p22"/>
            <p:cNvGrpSpPr/>
            <p:nvPr/>
          </p:nvGrpSpPr>
          <p:grpSpPr>
            <a:xfrm rot="1009331">
              <a:off x="2408374" y="1836846"/>
              <a:ext cx="559166" cy="798185"/>
              <a:chOff x="1947194" y="1621739"/>
              <a:chExt cx="559170" cy="798191"/>
            </a:xfrm>
          </p:grpSpPr>
          <p:sp>
            <p:nvSpPr>
              <p:cNvPr id="198" name="Google Shape;198;p22"/>
              <p:cNvSpPr/>
              <p:nvPr/>
            </p:nvSpPr>
            <p:spPr>
              <a:xfrm rot="-1575220">
                <a:off x="2099911" y="1635686"/>
                <a:ext cx="246866" cy="714006"/>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9" name="Google Shape;199;p22"/>
              <p:cNvSpPr/>
              <p:nvPr/>
            </p:nvSpPr>
            <p:spPr>
              <a:xfrm rot="-1576152">
                <a:off x="2332414" y="2278840"/>
                <a:ext cx="155901" cy="112982"/>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00" name="Google Shape;200;p22"/>
            <p:cNvSpPr/>
            <p:nvPr/>
          </p:nvSpPr>
          <p:spPr>
            <a:xfrm>
              <a:off x="7137200" y="1851150"/>
              <a:ext cx="176400" cy="30285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1" name="Google Shape;201;p22"/>
            <p:cNvSpPr txBox="1"/>
            <p:nvPr/>
          </p:nvSpPr>
          <p:spPr>
            <a:xfrm>
              <a:off x="2066544" y="1428088"/>
              <a:ext cx="899344"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chemeClr val="dk2"/>
                  </a:solidFill>
                  <a:latin typeface="Lexend ExtraLight"/>
                  <a:ea typeface="Lexend ExtraLight"/>
                  <a:cs typeface="Lexend ExtraLight"/>
                  <a:sym typeface="Lexend ExtraLight"/>
                </a:rPr>
                <a:t>Laser</a:t>
              </a:r>
              <a:endParaRPr sz="1800" dirty="0">
                <a:solidFill>
                  <a:schemeClr val="dk2"/>
                </a:solidFill>
                <a:latin typeface="Lexend ExtraLight"/>
                <a:ea typeface="Lexend ExtraLight"/>
                <a:cs typeface="Lexend ExtraLight"/>
                <a:sym typeface="Lexend ExtraLight"/>
              </a:endParaRPr>
            </a:p>
          </p:txBody>
        </p:sp>
        <p:sp>
          <p:nvSpPr>
            <p:cNvPr id="202" name="Google Shape;202;p22"/>
            <p:cNvSpPr txBox="1"/>
            <p:nvPr/>
          </p:nvSpPr>
          <p:spPr>
            <a:xfrm>
              <a:off x="3160481" y="1723175"/>
              <a:ext cx="1134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Lexend ExtraLight"/>
                  <a:ea typeface="Lexend ExtraLight"/>
                  <a:cs typeface="Lexend ExtraLight"/>
                  <a:sym typeface="Lexend ExtraLight"/>
                </a:rPr>
                <a:t>Mirror</a:t>
              </a:r>
              <a:endParaRPr sz="1800">
                <a:solidFill>
                  <a:schemeClr val="dk2"/>
                </a:solidFill>
                <a:latin typeface="Lexend ExtraLight"/>
                <a:ea typeface="Lexend ExtraLight"/>
                <a:cs typeface="Lexend ExtraLight"/>
                <a:sym typeface="Lexend ExtraLight"/>
              </a:endParaRPr>
            </a:p>
          </p:txBody>
        </p:sp>
        <p:sp>
          <p:nvSpPr>
            <p:cNvPr id="203" name="Google Shape;203;p22"/>
            <p:cNvSpPr txBox="1"/>
            <p:nvPr/>
          </p:nvSpPr>
          <p:spPr>
            <a:xfrm>
              <a:off x="314800" y="3972425"/>
              <a:ext cx="205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Lexend ExtraLight"/>
                  <a:ea typeface="Lexend ExtraLight"/>
                  <a:cs typeface="Lexend ExtraLight"/>
                  <a:sym typeface="Lexend ExtraLight"/>
                </a:rPr>
                <a:t>Cantilever Beam</a:t>
              </a:r>
              <a:endParaRPr sz="1800">
                <a:solidFill>
                  <a:schemeClr val="dk2"/>
                </a:solidFill>
                <a:latin typeface="Lexend ExtraLight"/>
                <a:ea typeface="Lexend ExtraLight"/>
                <a:cs typeface="Lexend ExtraLight"/>
                <a:sym typeface="Lexend ExtraLight"/>
              </a:endParaRPr>
            </a:p>
          </p:txBody>
        </p:sp>
        <p:sp>
          <p:nvSpPr>
            <p:cNvPr id="204" name="Google Shape;204;p22"/>
            <p:cNvSpPr txBox="1"/>
            <p:nvPr/>
          </p:nvSpPr>
          <p:spPr>
            <a:xfrm>
              <a:off x="1177309" y="3584600"/>
              <a:ext cx="1308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Lexend ExtraLight"/>
                  <a:ea typeface="Lexend ExtraLight"/>
                  <a:cs typeface="Lexend ExtraLight"/>
                  <a:sym typeface="Lexend ExtraLight"/>
                </a:rPr>
                <a:t>Mirror</a:t>
              </a:r>
              <a:endParaRPr sz="1800">
                <a:solidFill>
                  <a:schemeClr val="dk2"/>
                </a:solidFill>
                <a:latin typeface="Lexend ExtraLight"/>
                <a:ea typeface="Lexend ExtraLight"/>
                <a:cs typeface="Lexend ExtraLight"/>
                <a:sym typeface="Lexend ExtraLight"/>
              </a:endParaRPr>
            </a:p>
          </p:txBody>
        </p:sp>
        <p:sp>
          <p:nvSpPr>
            <p:cNvPr id="205" name="Google Shape;205;p22"/>
            <p:cNvSpPr txBox="1"/>
            <p:nvPr/>
          </p:nvSpPr>
          <p:spPr>
            <a:xfrm>
              <a:off x="1408809" y="3243688"/>
              <a:ext cx="1308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Lexend ExtraLight"/>
                  <a:ea typeface="Lexend ExtraLight"/>
                  <a:cs typeface="Lexend ExtraLight"/>
                  <a:sym typeface="Lexend ExtraLight"/>
                </a:rPr>
                <a:t>Vial</a:t>
              </a:r>
              <a:endParaRPr sz="1800">
                <a:solidFill>
                  <a:schemeClr val="dk2"/>
                </a:solidFill>
                <a:latin typeface="Lexend ExtraLight"/>
                <a:ea typeface="Lexend ExtraLight"/>
                <a:cs typeface="Lexend ExtraLight"/>
                <a:sym typeface="Lexend ExtraLight"/>
              </a:endParaRPr>
            </a:p>
          </p:txBody>
        </p:sp>
        <p:sp>
          <p:nvSpPr>
            <p:cNvPr id="206" name="Google Shape;206;p22"/>
            <p:cNvSpPr txBox="1"/>
            <p:nvPr/>
          </p:nvSpPr>
          <p:spPr>
            <a:xfrm>
              <a:off x="5317509" y="2430525"/>
              <a:ext cx="1308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Lexend ExtraLight"/>
                  <a:ea typeface="Lexend ExtraLight"/>
                  <a:cs typeface="Lexend ExtraLight"/>
                  <a:sym typeface="Lexend ExtraLight"/>
                </a:rPr>
                <a:t>Camera</a:t>
              </a:r>
              <a:endParaRPr sz="1800">
                <a:solidFill>
                  <a:schemeClr val="dk2"/>
                </a:solidFill>
                <a:latin typeface="Lexend ExtraLight"/>
                <a:ea typeface="Lexend ExtraLight"/>
                <a:cs typeface="Lexend ExtraLight"/>
                <a:sym typeface="Lexend ExtraLight"/>
              </a:endParaRPr>
            </a:p>
          </p:txBody>
        </p:sp>
        <p:sp>
          <p:nvSpPr>
            <p:cNvPr id="207" name="Google Shape;207;p22"/>
            <p:cNvSpPr txBox="1"/>
            <p:nvPr/>
          </p:nvSpPr>
          <p:spPr>
            <a:xfrm>
              <a:off x="6335573" y="1403350"/>
              <a:ext cx="16521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Lexend ExtraLight"/>
                  <a:ea typeface="Lexend ExtraLight"/>
                  <a:cs typeface="Lexend ExtraLight"/>
                  <a:sym typeface="Lexend ExtraLight"/>
                </a:rPr>
                <a:t>Screen/Wall</a:t>
              </a:r>
              <a:endParaRPr sz="1800">
                <a:solidFill>
                  <a:schemeClr val="dk2"/>
                </a:solidFill>
                <a:latin typeface="Lexend ExtraLight"/>
                <a:ea typeface="Lexend ExtraLight"/>
                <a:cs typeface="Lexend ExtraLight"/>
                <a:sym typeface="Lexend ExtraLight"/>
              </a:endParaRPr>
            </a:p>
          </p:txBody>
        </p:sp>
        <p:cxnSp>
          <p:nvCxnSpPr>
            <p:cNvPr id="208" name="Google Shape;208;p22"/>
            <p:cNvCxnSpPr/>
            <p:nvPr/>
          </p:nvCxnSpPr>
          <p:spPr>
            <a:xfrm>
              <a:off x="2302525" y="3516375"/>
              <a:ext cx="638700" cy="631500"/>
            </a:xfrm>
            <a:prstGeom prst="straightConnector1">
              <a:avLst/>
            </a:prstGeom>
            <a:noFill/>
            <a:ln w="9525" cap="flat" cmpd="sng">
              <a:solidFill>
                <a:schemeClr val="dk2"/>
              </a:solidFill>
              <a:prstDash val="solid"/>
              <a:round/>
              <a:headEnd type="none" w="med" len="med"/>
              <a:tailEnd type="none" w="med" len="med"/>
            </a:ln>
          </p:spPr>
        </p:cxnSp>
        <p:cxnSp>
          <p:nvCxnSpPr>
            <p:cNvPr id="209" name="Google Shape;209;p22"/>
            <p:cNvCxnSpPr/>
            <p:nvPr/>
          </p:nvCxnSpPr>
          <p:spPr>
            <a:xfrm>
              <a:off x="2223400" y="3834125"/>
              <a:ext cx="750900" cy="499200"/>
            </a:xfrm>
            <a:prstGeom prst="straightConnector1">
              <a:avLst/>
            </a:prstGeom>
            <a:noFill/>
            <a:ln w="9525" cap="flat" cmpd="sng">
              <a:solidFill>
                <a:schemeClr val="dk2"/>
              </a:solidFill>
              <a:prstDash val="solid"/>
              <a:round/>
              <a:headEnd type="none" w="med" len="med"/>
              <a:tailEnd type="none" w="med" len="med"/>
            </a:ln>
          </p:spPr>
        </p:cxnSp>
        <p:cxnSp>
          <p:nvCxnSpPr>
            <p:cNvPr id="210" name="Google Shape;210;p22"/>
            <p:cNvCxnSpPr/>
            <p:nvPr/>
          </p:nvCxnSpPr>
          <p:spPr>
            <a:xfrm rot="10800000">
              <a:off x="2177625" y="4233975"/>
              <a:ext cx="313200" cy="202200"/>
            </a:xfrm>
            <a:prstGeom prst="straightConnector1">
              <a:avLst/>
            </a:prstGeom>
            <a:noFill/>
            <a:ln w="9525" cap="flat" cmpd="sng">
              <a:solidFill>
                <a:schemeClr val="dk2"/>
              </a:solidFill>
              <a:prstDash val="solid"/>
              <a:round/>
              <a:headEnd type="none" w="med" len="med"/>
              <a:tailEnd type="none" w="med" len="med"/>
            </a:ln>
          </p:spPr>
        </p:cxnSp>
        <p:cxnSp>
          <p:nvCxnSpPr>
            <p:cNvPr id="211" name="Google Shape;211;p22"/>
            <p:cNvCxnSpPr/>
            <p:nvPr/>
          </p:nvCxnSpPr>
          <p:spPr>
            <a:xfrm rot="10800000" flipH="1">
              <a:off x="6313425" y="1923975"/>
              <a:ext cx="787800" cy="987300"/>
            </a:xfrm>
            <a:prstGeom prst="straightConnector1">
              <a:avLst/>
            </a:prstGeom>
            <a:noFill/>
            <a:ln w="9525" cap="flat" cmpd="sng">
              <a:solidFill>
                <a:schemeClr val="dk2"/>
              </a:solidFill>
              <a:prstDash val="dash"/>
              <a:round/>
              <a:headEnd type="none" w="med" len="med"/>
              <a:tailEnd type="none" w="med" len="med"/>
            </a:ln>
          </p:spPr>
        </p:cxnSp>
        <p:cxnSp>
          <p:nvCxnSpPr>
            <p:cNvPr id="212" name="Google Shape;212;p22"/>
            <p:cNvCxnSpPr/>
            <p:nvPr/>
          </p:nvCxnSpPr>
          <p:spPr>
            <a:xfrm>
              <a:off x="6313425" y="3134375"/>
              <a:ext cx="833100" cy="1048200"/>
            </a:xfrm>
            <a:prstGeom prst="straightConnector1">
              <a:avLst/>
            </a:prstGeom>
            <a:noFill/>
            <a:ln w="9525" cap="flat" cmpd="sng">
              <a:solidFill>
                <a:schemeClr val="dk2"/>
              </a:solidFill>
              <a:prstDash val="dash"/>
              <a:round/>
              <a:headEnd type="none" w="med" len="med"/>
              <a:tailEnd type="none" w="med" len="med"/>
            </a:ln>
          </p:spPr>
        </p:cxnSp>
        <p:pic>
          <p:nvPicPr>
            <p:cNvPr id="213" name="Google Shape;213;p22"/>
            <p:cNvPicPr preferRelativeResize="0"/>
            <p:nvPr/>
          </p:nvPicPr>
          <p:blipFill>
            <a:blip r:embed="rId4">
              <a:alphaModFix/>
            </a:blip>
            <a:stretch>
              <a:fillRect/>
            </a:stretch>
          </p:blipFill>
          <p:spPr>
            <a:xfrm>
              <a:off x="5764229" y="2852270"/>
              <a:ext cx="527877" cy="395908"/>
            </a:xfrm>
            <a:prstGeom prst="rect">
              <a:avLst/>
            </a:prstGeom>
            <a:noFill/>
            <a:ln>
              <a:noFill/>
            </a:ln>
          </p:spPr>
        </p:pic>
      </p:grpSp>
      <p:pic>
        <p:nvPicPr>
          <p:cNvPr id="214" name="Google Shape;214;p22"/>
          <p:cNvPicPr preferRelativeResize="0"/>
          <p:nvPr/>
        </p:nvPicPr>
        <p:blipFill>
          <a:blip r:embed="rId5">
            <a:alphaModFix/>
          </a:blip>
          <a:stretch>
            <a:fillRect/>
          </a:stretch>
        </p:blipFill>
        <p:spPr>
          <a:xfrm>
            <a:off x="-3008000" y="-2193474"/>
            <a:ext cx="1956124" cy="2002126"/>
          </a:xfrm>
          <a:prstGeom prst="rect">
            <a:avLst/>
          </a:prstGeom>
          <a:noFill/>
          <a:ln>
            <a:noFill/>
          </a:ln>
        </p:spPr>
      </p:pic>
      <p:pic>
        <p:nvPicPr>
          <p:cNvPr id="215" name="Google Shape;215;p22"/>
          <p:cNvPicPr preferRelativeResize="0"/>
          <p:nvPr/>
        </p:nvPicPr>
        <p:blipFill>
          <a:blip r:embed="rId6">
            <a:alphaModFix/>
          </a:blip>
          <a:stretch>
            <a:fillRect/>
          </a:stretch>
        </p:blipFill>
        <p:spPr>
          <a:xfrm>
            <a:off x="-3140001" y="224426"/>
            <a:ext cx="2374724" cy="21250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grpSp>
        <p:nvGrpSpPr>
          <p:cNvPr id="220" name="Google Shape;220;p23"/>
          <p:cNvGrpSpPr/>
          <p:nvPr/>
        </p:nvGrpSpPr>
        <p:grpSpPr>
          <a:xfrm>
            <a:off x="314800" y="1403350"/>
            <a:ext cx="7672873" cy="3535534"/>
            <a:chOff x="314800" y="1403350"/>
            <a:chExt cx="7672873" cy="3535534"/>
          </a:xfrm>
        </p:grpSpPr>
        <p:grpSp>
          <p:nvGrpSpPr>
            <p:cNvPr id="221" name="Google Shape;221;p23"/>
            <p:cNvGrpSpPr/>
            <p:nvPr/>
          </p:nvGrpSpPr>
          <p:grpSpPr>
            <a:xfrm>
              <a:off x="2897365" y="3728174"/>
              <a:ext cx="263100" cy="647550"/>
              <a:chOff x="2978390" y="3350574"/>
              <a:chExt cx="263100" cy="647550"/>
            </a:xfrm>
          </p:grpSpPr>
          <p:sp>
            <p:nvSpPr>
              <p:cNvPr id="222" name="Google Shape;222;p23"/>
              <p:cNvSpPr/>
              <p:nvPr/>
            </p:nvSpPr>
            <p:spPr>
              <a:xfrm>
                <a:off x="2978390" y="3463824"/>
                <a:ext cx="263100" cy="534300"/>
              </a:xfrm>
              <a:prstGeom prst="roundRect">
                <a:avLst>
                  <a:gd name="adj" fmla="val 16667"/>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3" name="Google Shape;223;p23"/>
              <p:cNvSpPr/>
              <p:nvPr/>
            </p:nvSpPr>
            <p:spPr>
              <a:xfrm>
                <a:off x="3023990" y="3350574"/>
                <a:ext cx="171900" cy="205200"/>
              </a:xfrm>
              <a:prstGeom prst="roundRect">
                <a:avLst>
                  <a:gd name="adj" fmla="val 16667"/>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24" name="Google Shape;224;p23"/>
            <p:cNvSpPr/>
            <p:nvPr/>
          </p:nvSpPr>
          <p:spPr>
            <a:xfrm>
              <a:off x="1803325" y="4449000"/>
              <a:ext cx="1308100" cy="400050"/>
            </a:xfrm>
            <a:custGeom>
              <a:avLst/>
              <a:gdLst/>
              <a:ahLst/>
              <a:cxnLst/>
              <a:rect l="l" t="t" r="r" b="b"/>
              <a:pathLst>
                <a:path w="52324" h="16002" extrusionOk="0">
                  <a:moveTo>
                    <a:pt x="0" y="0"/>
                  </a:moveTo>
                  <a:cubicBezTo>
                    <a:pt x="4911" y="974"/>
                    <a:pt x="20743" y="3175"/>
                    <a:pt x="29464" y="5842"/>
                  </a:cubicBezTo>
                  <a:cubicBezTo>
                    <a:pt x="38185" y="8509"/>
                    <a:pt x="48514" y="14309"/>
                    <a:pt x="52324" y="16002"/>
                  </a:cubicBezTo>
                </a:path>
              </a:pathLst>
            </a:custGeom>
            <a:noFill/>
            <a:ln w="114300" cap="flat" cmpd="sng">
              <a:solidFill>
                <a:srgbClr val="999999"/>
              </a:solidFill>
              <a:prstDash val="solid"/>
              <a:round/>
              <a:headEnd type="none" w="med" len="med"/>
              <a:tailEnd type="none" w="med" len="med"/>
            </a:ln>
          </p:spPr>
        </p:sp>
        <p:grpSp>
          <p:nvGrpSpPr>
            <p:cNvPr id="225" name="Google Shape;225;p23"/>
            <p:cNvGrpSpPr/>
            <p:nvPr/>
          </p:nvGrpSpPr>
          <p:grpSpPr>
            <a:xfrm rot="1616196">
              <a:off x="3015440" y="4127211"/>
              <a:ext cx="263098" cy="647544"/>
              <a:chOff x="2978390" y="3350574"/>
              <a:chExt cx="263100" cy="647550"/>
            </a:xfrm>
          </p:grpSpPr>
          <p:sp>
            <p:nvSpPr>
              <p:cNvPr id="226" name="Google Shape;226;p23"/>
              <p:cNvSpPr/>
              <p:nvPr/>
            </p:nvSpPr>
            <p:spPr>
              <a:xfrm>
                <a:off x="2978390" y="3463824"/>
                <a:ext cx="263100" cy="534300"/>
              </a:xfrm>
              <a:prstGeom prst="roundRect">
                <a:avLst>
                  <a:gd name="adj" fmla="val 16667"/>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7" name="Google Shape;227;p23"/>
              <p:cNvSpPr/>
              <p:nvPr/>
            </p:nvSpPr>
            <p:spPr>
              <a:xfrm>
                <a:off x="3023990" y="3350574"/>
                <a:ext cx="171900" cy="205200"/>
              </a:xfrm>
              <a:prstGeom prst="roundRect">
                <a:avLst>
                  <a:gd name="adj" fmla="val 16667"/>
                </a:avLst>
              </a:prstGeom>
              <a:solidFill>
                <a:srgbClr val="9FC5E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28" name="Google Shape;228;p23"/>
            <p:cNvSpPr/>
            <p:nvPr/>
          </p:nvSpPr>
          <p:spPr>
            <a:xfrm>
              <a:off x="1612632" y="4384392"/>
              <a:ext cx="1585800" cy="91800"/>
            </a:xfrm>
            <a:prstGeom prst="rect">
              <a:avLst/>
            </a:prstGeom>
            <a:solidFill>
              <a:srgbClr val="D9D9D9"/>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9" name="Google Shape;229;p23"/>
            <p:cNvSpPr/>
            <p:nvPr/>
          </p:nvSpPr>
          <p:spPr>
            <a:xfrm rot="-1460288">
              <a:off x="2936725" y="2216753"/>
              <a:ext cx="2016399" cy="92196"/>
            </a:xfrm>
            <a:prstGeom prst="rect">
              <a:avLst/>
            </a:prstGeom>
            <a:solidFill>
              <a:srgbClr val="FFD966"/>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0" name="Google Shape;230;p23"/>
            <p:cNvSpPr/>
            <p:nvPr/>
          </p:nvSpPr>
          <p:spPr>
            <a:xfrm rot="-6834">
              <a:off x="2946991" y="4287913"/>
              <a:ext cx="150900" cy="91800"/>
            </a:xfrm>
            <a:prstGeom prst="rect">
              <a:avLst/>
            </a:prstGeom>
            <a:solidFill>
              <a:srgbClr val="FFD966"/>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 name="Google Shape;231;p23"/>
            <p:cNvSpPr/>
            <p:nvPr/>
          </p:nvSpPr>
          <p:spPr>
            <a:xfrm rot="-4892129">
              <a:off x="2297648" y="3452137"/>
              <a:ext cx="1693649" cy="30430"/>
            </a:xfrm>
            <a:prstGeom prst="rect">
              <a:avLst/>
            </a:prstGeom>
            <a:solidFill>
              <a:srgbClr val="FF8D82">
                <a:alpha val="392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2" name="Google Shape;232;p23"/>
            <p:cNvSpPr/>
            <p:nvPr/>
          </p:nvSpPr>
          <p:spPr>
            <a:xfrm rot="-5872197">
              <a:off x="1896763" y="3649835"/>
              <a:ext cx="2046374" cy="30479"/>
            </a:xfrm>
            <a:prstGeom prst="rect">
              <a:avLst/>
            </a:prstGeom>
            <a:solidFill>
              <a:srgbClr val="FF8D82">
                <a:alpha val="392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3" name="Google Shape;233;p23"/>
            <p:cNvSpPr/>
            <p:nvPr/>
          </p:nvSpPr>
          <p:spPr>
            <a:xfrm rot="1151059">
              <a:off x="3154998" y="3282096"/>
              <a:ext cx="4120104" cy="30758"/>
            </a:xfrm>
            <a:prstGeom prst="rect">
              <a:avLst/>
            </a:prstGeom>
            <a:solidFill>
              <a:srgbClr val="FF8D82">
                <a:alpha val="392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4" name="Google Shape;234;p23"/>
            <p:cNvSpPr/>
            <p:nvPr/>
          </p:nvSpPr>
          <p:spPr>
            <a:xfrm>
              <a:off x="1601450" y="4382517"/>
              <a:ext cx="263100" cy="4695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5" name="Google Shape;235;p23"/>
            <p:cNvSpPr/>
            <p:nvPr/>
          </p:nvSpPr>
          <p:spPr>
            <a:xfrm rot="1710082">
              <a:off x="2941651" y="4669572"/>
              <a:ext cx="150887" cy="91820"/>
            </a:xfrm>
            <a:prstGeom prst="rect">
              <a:avLst/>
            </a:prstGeom>
            <a:solidFill>
              <a:srgbClr val="F1C23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236" name="Google Shape;236;p23"/>
            <p:cNvGrpSpPr/>
            <p:nvPr/>
          </p:nvGrpSpPr>
          <p:grpSpPr>
            <a:xfrm rot="1009331">
              <a:off x="2408374" y="1836846"/>
              <a:ext cx="559166" cy="798185"/>
              <a:chOff x="1947194" y="1621739"/>
              <a:chExt cx="559170" cy="798191"/>
            </a:xfrm>
          </p:grpSpPr>
          <p:sp>
            <p:nvSpPr>
              <p:cNvPr id="237" name="Google Shape;237;p23"/>
              <p:cNvSpPr/>
              <p:nvPr/>
            </p:nvSpPr>
            <p:spPr>
              <a:xfrm rot="-1575220">
                <a:off x="2099911" y="1635686"/>
                <a:ext cx="246866" cy="714006"/>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8" name="Google Shape;238;p23"/>
              <p:cNvSpPr/>
              <p:nvPr/>
            </p:nvSpPr>
            <p:spPr>
              <a:xfrm rot="-1576152">
                <a:off x="2332414" y="2278840"/>
                <a:ext cx="155901" cy="112982"/>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39" name="Google Shape;239;p23"/>
            <p:cNvSpPr/>
            <p:nvPr/>
          </p:nvSpPr>
          <p:spPr>
            <a:xfrm rot="-3441590">
              <a:off x="2301191" y="3304798"/>
              <a:ext cx="3237718" cy="30454"/>
            </a:xfrm>
            <a:prstGeom prst="rect">
              <a:avLst/>
            </a:prstGeom>
            <a:solidFill>
              <a:srgbClr val="FF2712">
                <a:alpha val="53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0" name="Google Shape;240;p23"/>
            <p:cNvSpPr/>
            <p:nvPr/>
          </p:nvSpPr>
          <p:spPr>
            <a:xfrm rot="901931">
              <a:off x="4732838" y="2253587"/>
              <a:ext cx="2461429" cy="30576"/>
            </a:xfrm>
            <a:prstGeom prst="rect">
              <a:avLst/>
            </a:prstGeom>
            <a:solidFill>
              <a:srgbClr val="FF2712">
                <a:alpha val="53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1" name="Google Shape;241;p23"/>
            <p:cNvSpPr/>
            <p:nvPr/>
          </p:nvSpPr>
          <p:spPr>
            <a:xfrm>
              <a:off x="7137200" y="1851150"/>
              <a:ext cx="176400" cy="30285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2" name="Google Shape;242;p23"/>
            <p:cNvSpPr/>
            <p:nvPr/>
          </p:nvSpPr>
          <p:spPr>
            <a:xfrm>
              <a:off x="7386475" y="2606125"/>
              <a:ext cx="176400" cy="1382700"/>
            </a:xfrm>
            <a:prstGeom prst="rightBrace">
              <a:avLst>
                <a:gd name="adj1" fmla="val 23531"/>
                <a:gd name="adj2" fmla="val 50000"/>
              </a:avLst>
            </a:prstGeom>
            <a:noFill/>
            <a:ln w="38100" cap="flat" cmpd="sng">
              <a:solidFill>
                <a:srgbClr val="C27BA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3" name="Google Shape;243;p23"/>
            <p:cNvSpPr/>
            <p:nvPr/>
          </p:nvSpPr>
          <p:spPr>
            <a:xfrm>
              <a:off x="3376300" y="4410075"/>
              <a:ext cx="176400" cy="469500"/>
            </a:xfrm>
            <a:prstGeom prst="rightBrace">
              <a:avLst>
                <a:gd name="adj1" fmla="val 23531"/>
                <a:gd name="adj2" fmla="val 50000"/>
              </a:avLst>
            </a:prstGeom>
            <a:noFill/>
            <a:ln w="38100" cap="flat" cmpd="sng">
              <a:solidFill>
                <a:srgbClr val="C27BA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4" name="Google Shape;244;p23"/>
            <p:cNvSpPr txBox="1"/>
            <p:nvPr/>
          </p:nvSpPr>
          <p:spPr>
            <a:xfrm>
              <a:off x="2142565" y="1428088"/>
              <a:ext cx="823323"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chemeClr val="dk2"/>
                  </a:solidFill>
                  <a:latin typeface="Lexend ExtraLight"/>
                  <a:ea typeface="Lexend ExtraLight"/>
                  <a:cs typeface="Lexend ExtraLight"/>
                  <a:sym typeface="Lexend ExtraLight"/>
                </a:rPr>
                <a:t>Laser</a:t>
              </a:r>
              <a:endParaRPr sz="1800" dirty="0">
                <a:solidFill>
                  <a:schemeClr val="dk2"/>
                </a:solidFill>
                <a:latin typeface="Lexend ExtraLight"/>
                <a:ea typeface="Lexend ExtraLight"/>
                <a:cs typeface="Lexend ExtraLight"/>
                <a:sym typeface="Lexend ExtraLight"/>
              </a:endParaRPr>
            </a:p>
          </p:txBody>
        </p:sp>
        <p:sp>
          <p:nvSpPr>
            <p:cNvPr id="245" name="Google Shape;245;p23"/>
            <p:cNvSpPr txBox="1"/>
            <p:nvPr/>
          </p:nvSpPr>
          <p:spPr>
            <a:xfrm>
              <a:off x="3160481" y="1723175"/>
              <a:ext cx="1134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Lexend ExtraLight"/>
                  <a:ea typeface="Lexend ExtraLight"/>
                  <a:cs typeface="Lexend ExtraLight"/>
                  <a:sym typeface="Lexend ExtraLight"/>
                </a:rPr>
                <a:t>Mirror</a:t>
              </a:r>
              <a:endParaRPr sz="1800">
                <a:solidFill>
                  <a:schemeClr val="dk2"/>
                </a:solidFill>
                <a:latin typeface="Lexend ExtraLight"/>
                <a:ea typeface="Lexend ExtraLight"/>
                <a:cs typeface="Lexend ExtraLight"/>
                <a:sym typeface="Lexend ExtraLight"/>
              </a:endParaRPr>
            </a:p>
          </p:txBody>
        </p:sp>
        <p:sp>
          <p:nvSpPr>
            <p:cNvPr id="246" name="Google Shape;246;p23"/>
            <p:cNvSpPr txBox="1"/>
            <p:nvPr/>
          </p:nvSpPr>
          <p:spPr>
            <a:xfrm>
              <a:off x="314800" y="3972425"/>
              <a:ext cx="205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Lexend ExtraLight"/>
                  <a:ea typeface="Lexend ExtraLight"/>
                  <a:cs typeface="Lexend ExtraLight"/>
                  <a:sym typeface="Lexend ExtraLight"/>
                </a:rPr>
                <a:t>Cantilever Beam</a:t>
              </a:r>
              <a:endParaRPr sz="1800">
                <a:solidFill>
                  <a:schemeClr val="dk2"/>
                </a:solidFill>
                <a:latin typeface="Lexend ExtraLight"/>
                <a:ea typeface="Lexend ExtraLight"/>
                <a:cs typeface="Lexend ExtraLight"/>
                <a:sym typeface="Lexend ExtraLight"/>
              </a:endParaRPr>
            </a:p>
          </p:txBody>
        </p:sp>
        <p:sp>
          <p:nvSpPr>
            <p:cNvPr id="247" name="Google Shape;247;p23"/>
            <p:cNvSpPr txBox="1"/>
            <p:nvPr/>
          </p:nvSpPr>
          <p:spPr>
            <a:xfrm>
              <a:off x="1177309" y="3584600"/>
              <a:ext cx="1308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Lexend ExtraLight"/>
                  <a:ea typeface="Lexend ExtraLight"/>
                  <a:cs typeface="Lexend ExtraLight"/>
                  <a:sym typeface="Lexend ExtraLight"/>
                </a:rPr>
                <a:t>Mirror</a:t>
              </a:r>
              <a:endParaRPr sz="1800">
                <a:solidFill>
                  <a:schemeClr val="dk2"/>
                </a:solidFill>
                <a:latin typeface="Lexend ExtraLight"/>
                <a:ea typeface="Lexend ExtraLight"/>
                <a:cs typeface="Lexend ExtraLight"/>
                <a:sym typeface="Lexend ExtraLight"/>
              </a:endParaRPr>
            </a:p>
          </p:txBody>
        </p:sp>
        <p:sp>
          <p:nvSpPr>
            <p:cNvPr id="248" name="Google Shape;248;p23"/>
            <p:cNvSpPr txBox="1"/>
            <p:nvPr/>
          </p:nvSpPr>
          <p:spPr>
            <a:xfrm>
              <a:off x="1408809" y="3243688"/>
              <a:ext cx="1308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Lexend ExtraLight"/>
                  <a:ea typeface="Lexend ExtraLight"/>
                  <a:cs typeface="Lexend ExtraLight"/>
                  <a:sym typeface="Lexend ExtraLight"/>
                </a:rPr>
                <a:t>Vial</a:t>
              </a:r>
              <a:endParaRPr sz="1800">
                <a:solidFill>
                  <a:schemeClr val="dk2"/>
                </a:solidFill>
                <a:latin typeface="Lexend ExtraLight"/>
                <a:ea typeface="Lexend ExtraLight"/>
                <a:cs typeface="Lexend ExtraLight"/>
                <a:sym typeface="Lexend ExtraLight"/>
              </a:endParaRPr>
            </a:p>
          </p:txBody>
        </p:sp>
        <p:sp>
          <p:nvSpPr>
            <p:cNvPr id="249" name="Google Shape;249;p23"/>
            <p:cNvSpPr txBox="1"/>
            <p:nvPr/>
          </p:nvSpPr>
          <p:spPr>
            <a:xfrm>
              <a:off x="5317509" y="2430525"/>
              <a:ext cx="1308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Lexend ExtraLight"/>
                  <a:ea typeface="Lexend ExtraLight"/>
                  <a:cs typeface="Lexend ExtraLight"/>
                  <a:sym typeface="Lexend ExtraLight"/>
                </a:rPr>
                <a:t>Camera</a:t>
              </a:r>
              <a:endParaRPr sz="1800">
                <a:solidFill>
                  <a:schemeClr val="dk2"/>
                </a:solidFill>
                <a:latin typeface="Lexend ExtraLight"/>
                <a:ea typeface="Lexend ExtraLight"/>
                <a:cs typeface="Lexend ExtraLight"/>
                <a:sym typeface="Lexend ExtraLight"/>
              </a:endParaRPr>
            </a:p>
          </p:txBody>
        </p:sp>
        <p:sp>
          <p:nvSpPr>
            <p:cNvPr id="250" name="Google Shape;250;p23"/>
            <p:cNvSpPr txBox="1"/>
            <p:nvPr/>
          </p:nvSpPr>
          <p:spPr>
            <a:xfrm>
              <a:off x="6335573" y="1403350"/>
              <a:ext cx="16521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Lexend ExtraLight"/>
                  <a:ea typeface="Lexend ExtraLight"/>
                  <a:cs typeface="Lexend ExtraLight"/>
                  <a:sym typeface="Lexend ExtraLight"/>
                </a:rPr>
                <a:t>Screen/Wall</a:t>
              </a:r>
              <a:endParaRPr sz="1800">
                <a:solidFill>
                  <a:schemeClr val="dk2"/>
                </a:solidFill>
                <a:latin typeface="Lexend ExtraLight"/>
                <a:ea typeface="Lexend ExtraLight"/>
                <a:cs typeface="Lexend ExtraLight"/>
                <a:sym typeface="Lexend ExtraLight"/>
              </a:endParaRPr>
            </a:p>
          </p:txBody>
        </p:sp>
        <p:cxnSp>
          <p:nvCxnSpPr>
            <p:cNvPr id="251" name="Google Shape;251;p23"/>
            <p:cNvCxnSpPr/>
            <p:nvPr/>
          </p:nvCxnSpPr>
          <p:spPr>
            <a:xfrm>
              <a:off x="2302525" y="3516375"/>
              <a:ext cx="638700" cy="631500"/>
            </a:xfrm>
            <a:prstGeom prst="straightConnector1">
              <a:avLst/>
            </a:prstGeom>
            <a:noFill/>
            <a:ln w="9525" cap="flat" cmpd="sng">
              <a:solidFill>
                <a:schemeClr val="dk2"/>
              </a:solidFill>
              <a:prstDash val="solid"/>
              <a:round/>
              <a:headEnd type="none" w="med" len="med"/>
              <a:tailEnd type="none" w="med" len="med"/>
            </a:ln>
          </p:spPr>
        </p:cxnSp>
        <p:cxnSp>
          <p:nvCxnSpPr>
            <p:cNvPr id="252" name="Google Shape;252;p23"/>
            <p:cNvCxnSpPr/>
            <p:nvPr/>
          </p:nvCxnSpPr>
          <p:spPr>
            <a:xfrm>
              <a:off x="2223400" y="3834125"/>
              <a:ext cx="750900" cy="499200"/>
            </a:xfrm>
            <a:prstGeom prst="straightConnector1">
              <a:avLst/>
            </a:prstGeom>
            <a:noFill/>
            <a:ln w="9525" cap="flat" cmpd="sng">
              <a:solidFill>
                <a:schemeClr val="dk2"/>
              </a:solidFill>
              <a:prstDash val="solid"/>
              <a:round/>
              <a:headEnd type="none" w="med" len="med"/>
              <a:tailEnd type="none" w="med" len="med"/>
            </a:ln>
          </p:spPr>
        </p:cxnSp>
        <p:cxnSp>
          <p:nvCxnSpPr>
            <p:cNvPr id="253" name="Google Shape;253;p23"/>
            <p:cNvCxnSpPr/>
            <p:nvPr/>
          </p:nvCxnSpPr>
          <p:spPr>
            <a:xfrm rot="10800000">
              <a:off x="2177625" y="4233975"/>
              <a:ext cx="313200" cy="202200"/>
            </a:xfrm>
            <a:prstGeom prst="straightConnector1">
              <a:avLst/>
            </a:prstGeom>
            <a:noFill/>
            <a:ln w="9525" cap="flat" cmpd="sng">
              <a:solidFill>
                <a:schemeClr val="dk2"/>
              </a:solidFill>
              <a:prstDash val="solid"/>
              <a:round/>
              <a:headEnd type="none" w="med" len="med"/>
              <a:tailEnd type="none" w="med" len="med"/>
            </a:ln>
          </p:spPr>
        </p:cxnSp>
        <p:cxnSp>
          <p:nvCxnSpPr>
            <p:cNvPr id="254" name="Google Shape;254;p23"/>
            <p:cNvCxnSpPr/>
            <p:nvPr/>
          </p:nvCxnSpPr>
          <p:spPr>
            <a:xfrm rot="10800000" flipH="1">
              <a:off x="6313425" y="1923975"/>
              <a:ext cx="787800" cy="987300"/>
            </a:xfrm>
            <a:prstGeom prst="straightConnector1">
              <a:avLst/>
            </a:prstGeom>
            <a:noFill/>
            <a:ln w="9525" cap="flat" cmpd="sng">
              <a:solidFill>
                <a:schemeClr val="dk2"/>
              </a:solidFill>
              <a:prstDash val="dash"/>
              <a:round/>
              <a:headEnd type="none" w="med" len="med"/>
              <a:tailEnd type="none" w="med" len="med"/>
            </a:ln>
          </p:spPr>
        </p:cxnSp>
        <p:cxnSp>
          <p:nvCxnSpPr>
            <p:cNvPr id="255" name="Google Shape;255;p23"/>
            <p:cNvCxnSpPr/>
            <p:nvPr/>
          </p:nvCxnSpPr>
          <p:spPr>
            <a:xfrm>
              <a:off x="6313425" y="3134375"/>
              <a:ext cx="833100" cy="1048200"/>
            </a:xfrm>
            <a:prstGeom prst="straightConnector1">
              <a:avLst/>
            </a:prstGeom>
            <a:noFill/>
            <a:ln w="9525" cap="flat" cmpd="sng">
              <a:solidFill>
                <a:schemeClr val="dk2"/>
              </a:solidFill>
              <a:prstDash val="dash"/>
              <a:round/>
              <a:headEnd type="none" w="med" len="med"/>
              <a:tailEnd type="none" w="med" len="med"/>
            </a:ln>
          </p:spPr>
        </p:cxnSp>
        <p:pic>
          <p:nvPicPr>
            <p:cNvPr id="256" name="Google Shape;256;p23"/>
            <p:cNvPicPr preferRelativeResize="0"/>
            <p:nvPr/>
          </p:nvPicPr>
          <p:blipFill>
            <a:blip r:embed="rId3">
              <a:alphaModFix/>
            </a:blip>
            <a:stretch>
              <a:fillRect/>
            </a:stretch>
          </p:blipFill>
          <p:spPr>
            <a:xfrm>
              <a:off x="5764229" y="2852270"/>
              <a:ext cx="527877" cy="395908"/>
            </a:xfrm>
            <a:prstGeom prst="rect">
              <a:avLst/>
            </a:prstGeom>
            <a:noFill/>
            <a:ln>
              <a:noFill/>
            </a:ln>
          </p:spPr>
        </p:pic>
      </p:grpSp>
      <p:sp>
        <p:nvSpPr>
          <p:cNvPr id="257" name="Google Shape;257;p23"/>
          <p:cNvSpPr txBox="1">
            <a:spLocks noGrp="1"/>
          </p:cNvSpPr>
          <p:nvPr>
            <p:ph type="title"/>
          </p:nvPr>
        </p:nvSpPr>
        <p:spPr>
          <a:xfrm>
            <a:off x="311700" y="141025"/>
            <a:ext cx="8520600" cy="1040400"/>
          </a:xfrm>
          <a:prstGeom prst="rect">
            <a:avLst/>
          </a:prstGeom>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90"/>
              <a:buFont typeface="Arial"/>
              <a:buNone/>
            </a:pPr>
            <a:r>
              <a:rPr lang="en">
                <a:latin typeface="Poppins"/>
                <a:ea typeface="Poppins"/>
                <a:cs typeface="Poppins"/>
                <a:sym typeface="Poppins"/>
              </a:rPr>
              <a:t>Our optical lever amplifies small changes in vial mass </a:t>
            </a:r>
            <a:endParaRPr>
              <a:latin typeface="Poppins"/>
              <a:ea typeface="Poppins"/>
              <a:cs typeface="Poppins"/>
              <a:sym typeface="Poppins"/>
            </a:endParaRPr>
          </a:p>
        </p:txBody>
      </p:sp>
      <p:sp>
        <p:nvSpPr>
          <p:cNvPr id="258" name="Google Shape;258;p23"/>
          <p:cNvSpPr txBox="1"/>
          <p:nvPr/>
        </p:nvSpPr>
        <p:spPr>
          <a:xfrm>
            <a:off x="7488875" y="2974225"/>
            <a:ext cx="14772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rgbClr val="C27BA0"/>
                </a:solidFill>
                <a:latin typeface="Lexend"/>
                <a:ea typeface="Lexend"/>
                <a:cs typeface="Lexend"/>
                <a:sym typeface="Lexend"/>
              </a:rPr>
              <a:t>Amplified Displacement</a:t>
            </a:r>
            <a:endParaRPr sz="1500">
              <a:solidFill>
                <a:srgbClr val="C27BA0"/>
              </a:solidFill>
              <a:latin typeface="Lexend"/>
              <a:ea typeface="Lexend"/>
              <a:cs typeface="Lexend"/>
              <a:sym typeface="Lexend"/>
            </a:endParaRPr>
          </a:p>
        </p:txBody>
      </p:sp>
      <p:sp>
        <p:nvSpPr>
          <p:cNvPr id="259" name="Google Shape;259;p23"/>
          <p:cNvSpPr txBox="1"/>
          <p:nvPr/>
        </p:nvSpPr>
        <p:spPr>
          <a:xfrm>
            <a:off x="3491663" y="4294025"/>
            <a:ext cx="15306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rgbClr val="C27BA0"/>
                </a:solidFill>
                <a:latin typeface="Lexend"/>
                <a:ea typeface="Lexend"/>
                <a:cs typeface="Lexend"/>
                <a:sym typeface="Lexend"/>
              </a:rPr>
              <a:t>Original Displacement</a:t>
            </a:r>
            <a:endParaRPr sz="1500">
              <a:solidFill>
                <a:srgbClr val="C27BA0"/>
              </a:solidFill>
              <a:latin typeface="Lexend"/>
              <a:ea typeface="Lexend"/>
              <a:cs typeface="Lexend"/>
              <a:sym typeface="Lexen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1176</Words>
  <Application>Microsoft Office PowerPoint</Application>
  <PresentationFormat>On-screen Show (16:9)</PresentationFormat>
  <Paragraphs>241</Paragraphs>
  <Slides>21</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Poppins Light</vt:lpstr>
      <vt:lpstr>Poppins</vt:lpstr>
      <vt:lpstr>Roboto Mono</vt:lpstr>
      <vt:lpstr>Lexend</vt:lpstr>
      <vt:lpstr>Lexend Light</vt:lpstr>
      <vt:lpstr>Arial</vt:lpstr>
      <vt:lpstr>Lexend ExtraLight</vt:lpstr>
      <vt:lpstr>Cambria</vt:lpstr>
      <vt:lpstr>Lato</vt:lpstr>
      <vt:lpstr>Simple Light</vt:lpstr>
      <vt:lpstr>PowerPoint Presentation</vt:lpstr>
      <vt:lpstr>PowerPoint Presentation</vt:lpstr>
      <vt:lpstr>PowerPoint Presentation</vt:lpstr>
      <vt:lpstr>PowerPoint Presentation</vt:lpstr>
      <vt:lpstr>Functional Requirements</vt:lpstr>
      <vt:lpstr>Considered Strategies</vt:lpstr>
      <vt:lpstr>Explored Strategies</vt:lpstr>
      <vt:lpstr>System Overview</vt:lpstr>
      <vt:lpstr>Our optical lever amplifies small changes in vial mass </vt:lpstr>
      <vt:lpstr>Our optical lever amplifies small changes in vial mass </vt:lpstr>
      <vt:lpstr>Our optical lever amplifies small changes in vial mass </vt:lpstr>
      <vt:lpstr>The image processing module captures laser spot displacement</vt:lpstr>
      <vt:lpstr>Our optical lever amplifies small changes in vial mass </vt:lpstr>
      <vt:lpstr>Our optical lever amplifies small changes in vial mass </vt:lpstr>
      <vt:lpstr>The cantilever achieves the desired deflection</vt:lpstr>
      <vt:lpstr>Testing Setup and Fabrication</vt:lpstr>
      <vt:lpstr>Our system achieves near-milligram accuracy and repeatable measurements over multiple loads</vt:lpstr>
      <vt:lpstr>Increasing optical path length increases sensitivity</vt:lpstr>
      <vt:lpstr>Limitations &amp; Improvements</vt:lpstr>
      <vt:lpstr>Integration with continuous Lyo machine</vt:lpstr>
      <vt:lpstr>Takeaway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Eli Bell</cp:lastModifiedBy>
  <cp:revision>1</cp:revision>
  <dcterms:modified xsi:type="dcterms:W3CDTF">2025-07-01T07:48:52Z</dcterms:modified>
</cp:coreProperties>
</file>